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4"/>
  </p:notesMasterIdLst>
  <p:handoutMasterIdLst>
    <p:handoutMasterId r:id="rId25"/>
  </p:handoutMasterIdLst>
  <p:sldIdLst>
    <p:sldId id="334" r:id="rId3"/>
    <p:sldId id="680" r:id="rId4"/>
    <p:sldId id="368" r:id="rId5"/>
    <p:sldId id="376" r:id="rId6"/>
    <p:sldId id="271" r:id="rId7"/>
    <p:sldId id="370" r:id="rId8"/>
    <p:sldId id="372" r:id="rId9"/>
    <p:sldId id="369" r:id="rId10"/>
    <p:sldId id="303" r:id="rId11"/>
    <p:sldId id="388" r:id="rId12"/>
    <p:sldId id="389" r:id="rId13"/>
    <p:sldId id="746" r:id="rId14"/>
    <p:sldId id="747" r:id="rId15"/>
    <p:sldId id="752" r:id="rId16"/>
    <p:sldId id="750" r:id="rId17"/>
    <p:sldId id="297" r:id="rId18"/>
    <p:sldId id="302" r:id="rId19"/>
    <p:sldId id="751" r:id="rId20"/>
    <p:sldId id="386" r:id="rId21"/>
    <p:sldId id="742" r:id="rId22"/>
    <p:sldId id="748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55ED7"/>
    <a:srgbClr val="AF3A3A"/>
    <a:srgbClr val="FFC8C8"/>
    <a:srgbClr val="1F487C"/>
    <a:srgbClr val="404040"/>
    <a:srgbClr val="7F7F7F"/>
    <a:srgbClr val="A97DE3"/>
    <a:srgbClr val="B278EC"/>
    <a:srgbClr val="6E5EE4"/>
    <a:srgbClr val="35B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7" autoAdjust="0"/>
    <p:restoredTop sz="78593" autoAdjust="0"/>
  </p:normalViewPr>
  <p:slideViewPr>
    <p:cSldViewPr>
      <p:cViewPr varScale="1">
        <p:scale>
          <a:sx n="64" d="100"/>
          <a:sy n="64" d="100"/>
        </p:scale>
        <p:origin x="1094" y="3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044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408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693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43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833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B797-26C6-4B18-BA63-A8348083C0B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44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112</a:t>
            </a:r>
            <a:r>
              <a:rPr lang="zh-CN" altLang="en-US" dirty="0"/>
              <a:t>位同学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886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7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输入是一个程序的开始，输出是程序展示运算结果的方式 ，处理是程序对输入数据进行计算产生输出结果的过程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8ADDD-0861-425B-98A9-B83929A06E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44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68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3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204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4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809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85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13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3861759" y="1046622"/>
            <a:ext cx="7422775" cy="4764756"/>
            <a:chOff x="6972300" y="-120090"/>
            <a:chExt cx="5567081" cy="4764756"/>
          </a:xfrm>
        </p:grpSpPr>
        <p:sp>
          <p:nvSpPr>
            <p:cNvPr id="5" name="任意多边形 4"/>
            <p:cNvSpPr>
              <a:spLocks/>
            </p:cNvSpPr>
            <p:nvPr/>
          </p:nvSpPr>
          <p:spPr bwMode="gray">
            <a:xfrm>
              <a:off x="9114256" y="2415368"/>
              <a:ext cx="1308042" cy="1075443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gray">
            <a:xfrm>
              <a:off x="9111767" y="2418720"/>
              <a:ext cx="1135640" cy="1075443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invGray">
            <a:xfrm>
              <a:off x="10219969" y="4369657"/>
              <a:ext cx="305794" cy="275009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1319093" y="-120090"/>
              <a:ext cx="1220288" cy="1192734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1441699" y="797635"/>
              <a:ext cx="915936" cy="687521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11248415" y="1179246"/>
              <a:ext cx="653416" cy="67516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10750779" y="1332203"/>
              <a:ext cx="610146" cy="919269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gray">
            <a:xfrm>
              <a:off x="10915216" y="1934750"/>
              <a:ext cx="751500" cy="495941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gray">
            <a:xfrm>
              <a:off x="11095520" y="3235634"/>
              <a:ext cx="473114" cy="631902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gray">
            <a:xfrm>
              <a:off x="10818574" y="3014699"/>
              <a:ext cx="529368" cy="73078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gray">
            <a:xfrm>
              <a:off x="10915216" y="2413698"/>
              <a:ext cx="527926" cy="659711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gray">
            <a:xfrm>
              <a:off x="10237278" y="2606821"/>
              <a:ext cx="846700" cy="54692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gray">
            <a:xfrm>
              <a:off x="10290647" y="3014699"/>
              <a:ext cx="611586" cy="716877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gray">
            <a:xfrm>
              <a:off x="10374306" y="3632696"/>
              <a:ext cx="875550" cy="65816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gray">
            <a:xfrm>
              <a:off x="9791569" y="3509095"/>
              <a:ext cx="862568" cy="65816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gray">
            <a:xfrm>
              <a:off x="10444987" y="2208212"/>
              <a:ext cx="653417" cy="616452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0434788" y="1648400"/>
              <a:ext cx="431576" cy="783381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35"/>
            <p:cNvSpPr>
              <a:spLocks/>
            </p:cNvSpPr>
            <p:nvPr/>
          </p:nvSpPr>
          <p:spPr bwMode="invGray">
            <a:xfrm>
              <a:off x="9252104" y="-64471"/>
              <a:ext cx="2467982" cy="2124364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gray">
            <a:xfrm>
              <a:off x="9973314" y="1783342"/>
              <a:ext cx="556775" cy="1041325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invGray">
            <a:xfrm>
              <a:off x="9874004" y="1797246"/>
              <a:ext cx="304350" cy="536113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invGray">
            <a:xfrm>
              <a:off x="8780432" y="1264223"/>
              <a:ext cx="1485692" cy="1438386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invGray">
            <a:xfrm>
              <a:off x="8352034" y="1673646"/>
              <a:ext cx="1360203" cy="1056775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invGray">
            <a:xfrm>
              <a:off x="9709349" y="3139844"/>
              <a:ext cx="640435" cy="605636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invGray">
            <a:xfrm>
              <a:off x="8986699" y="3098127"/>
              <a:ext cx="986616" cy="1055231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invGray">
            <a:xfrm>
              <a:off x="7144728" y="1877584"/>
              <a:ext cx="2097280" cy="1344144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>
              <a:off x="6972300" y="283151"/>
              <a:ext cx="2205461" cy="1767471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gray">
            <a:xfrm>
              <a:off x="11071933" y="2333252"/>
              <a:ext cx="623516" cy="548609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gray">
            <a:xfrm>
              <a:off x="11304669" y="2837026"/>
              <a:ext cx="415418" cy="508303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568634" y="3536907"/>
              <a:ext cx="220689" cy="441867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gray">
            <a:xfrm>
              <a:off x="11053689" y="1687553"/>
              <a:ext cx="59140" cy="69525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gray">
            <a:xfrm>
              <a:off x="10928203" y="1565497"/>
              <a:ext cx="196169" cy="219389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gray">
            <a:xfrm>
              <a:off x="11053690" y="1673645"/>
              <a:ext cx="154340" cy="207028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invGray">
            <a:xfrm>
              <a:off x="11581607" y="2770584"/>
              <a:ext cx="111066" cy="94246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631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81DEF58-3CE8-47A2-A810-06DCD89D5213}"/>
              </a:ext>
            </a:extLst>
          </p:cNvPr>
          <p:cNvSpPr/>
          <p:nvPr userDrawn="1"/>
        </p:nvSpPr>
        <p:spPr>
          <a:xfrm>
            <a:off x="0" y="1"/>
            <a:ext cx="12192000" cy="3710707"/>
          </a:xfrm>
          <a:prstGeom prst="rect">
            <a:avLst/>
          </a:prstGeom>
          <a:blipFill dpi="0" rotWithShape="1">
            <a:blip r:embed="rId2">
              <a:alphaModFix amt="99000"/>
            </a:blip>
            <a:srcRect/>
            <a:stretch>
              <a:fillRect t="-59350" b="-593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B6BCF6-1B28-4049-8494-00640CC8E818}"/>
              </a:ext>
            </a:extLst>
          </p:cNvPr>
          <p:cNvSpPr/>
          <p:nvPr userDrawn="1"/>
        </p:nvSpPr>
        <p:spPr>
          <a:xfrm>
            <a:off x="87086" y="73876"/>
            <a:ext cx="12017829" cy="4356255"/>
          </a:xfrm>
          <a:prstGeom prst="rect">
            <a:avLst/>
          </a:prstGeom>
          <a:noFill/>
          <a:ln w="3175">
            <a:solidFill>
              <a:schemeClr val="accent2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9BB0D8-3967-4F86-98E6-597DF97F46C3}"/>
              </a:ext>
            </a:extLst>
          </p:cNvPr>
          <p:cNvSpPr/>
          <p:nvPr userDrawn="1"/>
        </p:nvSpPr>
        <p:spPr>
          <a:xfrm>
            <a:off x="87085" y="6203159"/>
            <a:ext cx="12017829" cy="566451"/>
          </a:xfrm>
          <a:prstGeom prst="rect">
            <a:avLst/>
          </a:prstGeom>
          <a:noFill/>
          <a:ln w="3175">
            <a:solidFill>
              <a:schemeClr val="accent2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103313" y="3752947"/>
            <a:ext cx="9985375" cy="73361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03313" y="4550019"/>
            <a:ext cx="9985375" cy="2589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03313" y="5399420"/>
            <a:ext cx="9985375" cy="258922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03312" y="5700581"/>
            <a:ext cx="9985377" cy="296392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161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848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1475EC7-0531-4411-80F4-0DFF40B07D1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blipFill dpi="0" rotWithShape="1">
            <a:blip r:embed="rId2">
              <a:alphaModFix amt="31000"/>
            </a:blip>
            <a:srcRect/>
            <a:stretch>
              <a:fillRect b="-185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347438" y="196696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347438" y="286231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562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1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89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104206" y="307256"/>
            <a:ext cx="4991794" cy="390527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圆角矩形 2"/>
          <p:cNvSpPr/>
          <p:nvPr userDrawn="1"/>
        </p:nvSpPr>
        <p:spPr>
          <a:xfrm rot="2700000">
            <a:off x="494624" y="307255"/>
            <a:ext cx="390527" cy="39052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 userDrawn="1"/>
        </p:nvSpPr>
        <p:spPr>
          <a:xfrm rot="2700000">
            <a:off x="329523" y="307255"/>
            <a:ext cx="390527" cy="3905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>
            <a:extLst>
              <a:ext uri="{FF2B5EF4-FFF2-40B4-BE49-F238E27FC236}">
                <a16:creationId xmlns:a16="http://schemas.microsoft.com/office/drawing/2014/main" id="{E8DFB7B0-BF27-42C9-9383-04479AFF860C}"/>
              </a:ext>
            </a:extLst>
          </p:cNvPr>
          <p:cNvSpPr/>
          <p:nvPr userDrawn="1"/>
        </p:nvSpPr>
        <p:spPr>
          <a:xfrm>
            <a:off x="0" y="1"/>
            <a:ext cx="12192000" cy="4294177"/>
          </a:xfrm>
          <a:prstGeom prst="rect">
            <a:avLst/>
          </a:prstGeom>
          <a:blipFill dpi="0" rotWithShape="1">
            <a:blip r:embed="rId2"/>
            <a:srcRect/>
            <a:stretch>
              <a:fillRect t="-32" b="-89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F4D7694-AD3F-4985-BB2E-02CBE1BC6201}"/>
              </a:ext>
            </a:extLst>
          </p:cNvPr>
          <p:cNvSpPr/>
          <p:nvPr userDrawn="1"/>
        </p:nvSpPr>
        <p:spPr>
          <a:xfrm>
            <a:off x="87086" y="73877"/>
            <a:ext cx="12017829" cy="4294178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66645" y="5718109"/>
            <a:ext cx="1017285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66645" y="5421838"/>
            <a:ext cx="10172854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66645" y="3902478"/>
            <a:ext cx="10172854" cy="133294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68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04AE-8384-4D73-BE7F-1499D02A0134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463F-2D0E-4547-8536-5BEEA76E28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299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79" r:id="rId14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77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" y="0"/>
            <a:ext cx="12203355" cy="4391025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7449">
            <a:off x="-98838" y="2905913"/>
            <a:ext cx="7850778" cy="526417"/>
          </a:xfrm>
          <a:custGeom>
            <a:avLst/>
            <a:gdLst>
              <a:gd name="connsiteX0" fmla="*/ 0 w 7850778"/>
              <a:gd name="connsiteY0" fmla="*/ 0 h 526417"/>
              <a:gd name="connsiteX1" fmla="*/ 7850778 w 7850778"/>
              <a:gd name="connsiteY1" fmla="*/ 0 h 526417"/>
              <a:gd name="connsiteX2" fmla="*/ 6254208 w 7850778"/>
              <a:gd name="connsiteY2" fmla="*/ 526417 h 526417"/>
              <a:gd name="connsiteX3" fmla="*/ 84546 w 7850778"/>
              <a:gd name="connsiteY3" fmla="*/ 526417 h 52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0778" h="526417">
                <a:moveTo>
                  <a:pt x="0" y="0"/>
                </a:moveTo>
                <a:lnTo>
                  <a:pt x="7850778" y="0"/>
                </a:lnTo>
                <a:lnTo>
                  <a:pt x="6254208" y="526417"/>
                </a:lnTo>
                <a:lnTo>
                  <a:pt x="84546" y="526417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rot="21052551" flipH="1">
            <a:off x="4425100" y="2907500"/>
            <a:ext cx="7860527" cy="521444"/>
          </a:xfrm>
          <a:custGeom>
            <a:avLst/>
            <a:gdLst>
              <a:gd name="connsiteX0" fmla="*/ 0 w 7860527"/>
              <a:gd name="connsiteY0" fmla="*/ 0 h 521444"/>
              <a:gd name="connsiteX1" fmla="*/ 83748 w 7860527"/>
              <a:gd name="connsiteY1" fmla="*/ 521443 h 521444"/>
              <a:gd name="connsiteX2" fmla="*/ 6279041 w 7860527"/>
              <a:gd name="connsiteY2" fmla="*/ 521444 h 521444"/>
              <a:gd name="connsiteX3" fmla="*/ 7860527 w 7860527"/>
              <a:gd name="connsiteY3" fmla="*/ 0 h 52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0527" h="521444">
                <a:moveTo>
                  <a:pt x="0" y="0"/>
                </a:moveTo>
                <a:lnTo>
                  <a:pt x="83748" y="521443"/>
                </a:lnTo>
                <a:lnTo>
                  <a:pt x="6279041" y="521444"/>
                </a:lnTo>
                <a:lnTo>
                  <a:pt x="7860527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4504" y="3744417"/>
            <a:ext cx="12192000" cy="306895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3"/>
          <p:cNvSpPr txBox="1">
            <a:spLocks/>
          </p:cNvSpPr>
          <p:nvPr/>
        </p:nvSpPr>
        <p:spPr>
          <a:xfrm>
            <a:off x="1267536" y="4076975"/>
            <a:ext cx="9809171" cy="11950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5"/>
          <p:cNvSpPr txBox="1">
            <a:spLocks/>
          </p:cNvSpPr>
          <p:nvPr/>
        </p:nvSpPr>
        <p:spPr>
          <a:xfrm>
            <a:off x="3171937" y="5354415"/>
            <a:ext cx="5844995" cy="391899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Autumn 2024</a:t>
            </a:r>
          </a:p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信息科学与工程学院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0" y="2780929"/>
            <a:ext cx="6023992" cy="1034248"/>
          </a:xfrm>
          <a:prstGeom prst="triangle">
            <a:avLst>
              <a:gd name="adj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H="1">
            <a:off x="6172122" y="2807065"/>
            <a:ext cx="6023992" cy="1008112"/>
          </a:xfrm>
          <a:prstGeom prst="triangle">
            <a:avLst>
              <a:gd name="adj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30282"/>
            <a:ext cx="1924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语法笔记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" y="5853270"/>
            <a:ext cx="936345" cy="866794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EF32A171-5923-4D0C-9CB2-CA5C155ABB25}"/>
              </a:ext>
            </a:extLst>
          </p:cNvPr>
          <p:cNvSpPr txBox="1"/>
          <p:nvPr/>
        </p:nvSpPr>
        <p:spPr>
          <a:xfrm>
            <a:off x="6984733" y="1463686"/>
            <a:ext cx="36710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0B0D44-5C9F-46E9-A4D2-9FA73BD3ACD4}"/>
              </a:ext>
            </a:extLst>
          </p:cNvPr>
          <p:cNvSpPr/>
          <p:nvPr/>
        </p:nvSpPr>
        <p:spPr>
          <a:xfrm>
            <a:off x="0" y="1004731"/>
            <a:ext cx="8135888" cy="2267450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59B6C-AFF8-44C4-86B1-72B8817F8BAF}"/>
              </a:ext>
            </a:extLst>
          </p:cNvPr>
          <p:cNvSpPr/>
          <p:nvPr/>
        </p:nvSpPr>
        <p:spPr>
          <a:xfrm>
            <a:off x="8284897" y="19128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4BCDB-CD6B-4896-BB7A-88941D1985AC}"/>
              </a:ext>
            </a:extLst>
          </p:cNvPr>
          <p:cNvSpPr/>
          <p:nvPr/>
        </p:nvSpPr>
        <p:spPr>
          <a:xfrm>
            <a:off x="8534974" y="2176209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0E6D45A9-7A1C-437C-864C-BFAD788D7B17}"/>
              </a:ext>
            </a:extLst>
          </p:cNvPr>
          <p:cNvSpPr/>
          <p:nvPr/>
        </p:nvSpPr>
        <p:spPr>
          <a:xfrm rot="13054176">
            <a:off x="9703531" y="639742"/>
            <a:ext cx="2648891" cy="632959"/>
          </a:xfrm>
          <a:custGeom>
            <a:avLst/>
            <a:gdLst>
              <a:gd name="connsiteX0" fmla="*/ 0 w 6181611"/>
              <a:gd name="connsiteY0" fmla="*/ 0 h 719999"/>
              <a:gd name="connsiteX1" fmla="*/ 6181610 w 6181611"/>
              <a:gd name="connsiteY1" fmla="*/ 0 h 719999"/>
              <a:gd name="connsiteX2" fmla="*/ 6181610 w 6181611"/>
              <a:gd name="connsiteY2" fmla="*/ 719999 h 719999"/>
              <a:gd name="connsiteX3" fmla="*/ 0 w 6181611"/>
              <a:gd name="connsiteY3" fmla="*/ 719999 h 719999"/>
              <a:gd name="connsiteX4" fmla="*/ 0 w 6181611"/>
              <a:gd name="connsiteY4" fmla="*/ 0 h 719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81611" h="719999">
                <a:moveTo>
                  <a:pt x="0" y="0"/>
                </a:moveTo>
                <a:lnTo>
                  <a:pt x="6181610" y="0"/>
                </a:lnTo>
                <a:lnTo>
                  <a:pt x="6181610" y="719999"/>
                </a:lnTo>
                <a:lnTo>
                  <a:pt x="0" y="719999"/>
                </a:lnTo>
                <a:lnTo>
                  <a:pt x="0" y="0"/>
                </a:lnTo>
              </a:path>
            </a:pathLst>
          </a:custGeom>
          <a:solidFill>
            <a:srgbClr val="DB2914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30A028B-DB3B-444D-8B8D-1FDB71CF1DEC}"/>
              </a:ext>
            </a:extLst>
          </p:cNvPr>
          <p:cNvSpPr txBox="1"/>
          <p:nvPr/>
        </p:nvSpPr>
        <p:spPr>
          <a:xfrm rot="2300244">
            <a:off x="9899132" y="793632"/>
            <a:ext cx="25350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程序基本元素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A679D3-461A-407C-B8AD-DB4E0B82C95C}"/>
              </a:ext>
            </a:extLst>
          </p:cNvPr>
          <p:cNvSpPr/>
          <p:nvPr/>
        </p:nvSpPr>
        <p:spPr>
          <a:xfrm>
            <a:off x="-3818" y="4025469"/>
            <a:ext cx="8135888" cy="768084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14FD2E-EF2E-4C66-A1B9-57F922263FDB}"/>
              </a:ext>
            </a:extLst>
          </p:cNvPr>
          <p:cNvSpPr/>
          <p:nvPr/>
        </p:nvSpPr>
        <p:spPr>
          <a:xfrm>
            <a:off x="8281079" y="4245980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41759E-71E5-4272-91FB-7CAC11B7964B}"/>
              </a:ext>
            </a:extLst>
          </p:cNvPr>
          <p:cNvSpPr/>
          <p:nvPr/>
        </p:nvSpPr>
        <p:spPr>
          <a:xfrm>
            <a:off x="8531322" y="4872936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3E2B44E7-DFDE-4EE7-8F50-B0F43D2CF128}"/>
              </a:ext>
            </a:extLst>
          </p:cNvPr>
          <p:cNvSpPr txBox="1"/>
          <p:nvPr/>
        </p:nvSpPr>
        <p:spPr>
          <a:xfrm>
            <a:off x="-3818" y="1079125"/>
            <a:ext cx="821576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①  包含输入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出头文件，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#include&lt;iostream&gt;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②  使用</a:t>
            </a:r>
            <a:r>
              <a:rPr lang="en-US" altLang="zh-CN" sz="2133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cin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&gt;&gt;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，将键盘输入的内容存储至变量（内存）中。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+mj-ea"/>
              <a:buAutoNum type="circleNumDbPlain" startAt="3"/>
            </a:pP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输入多个分量，每个分量之间要用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&gt;&gt;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分隔，自动识别变量类型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+mj-ea"/>
              <a:buAutoNum type="circleNumDbPlain" startAt="3"/>
            </a:pP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默认以空格为输入分量之间的分隔符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+mj-ea"/>
              <a:buAutoNum type="circleNumDbPlain" startAt="3"/>
            </a:pP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不能输入换行</a:t>
            </a:r>
          </a:p>
        </p:txBody>
      </p:sp>
      <p:sp>
        <p:nvSpPr>
          <p:cNvPr id="20" name="TextBox 45">
            <a:extLst>
              <a:ext uri="{FF2B5EF4-FFF2-40B4-BE49-F238E27FC236}">
                <a16:creationId xmlns:a16="http://schemas.microsoft.com/office/drawing/2014/main" id="{3A8B177C-531A-4C91-9A6E-607A7082C69B}"/>
              </a:ext>
            </a:extLst>
          </p:cNvPr>
          <p:cNvSpPr txBox="1"/>
          <p:nvPr/>
        </p:nvSpPr>
        <p:spPr>
          <a:xfrm>
            <a:off x="-33343" y="4183808"/>
            <a:ext cx="821576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良好习惯：变量初始化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7D530E-328A-498B-9509-BA193F85F1B9}"/>
              </a:ext>
            </a:extLst>
          </p:cNvPr>
          <p:cNvSpPr/>
          <p:nvPr/>
        </p:nvSpPr>
        <p:spPr>
          <a:xfrm>
            <a:off x="4056112" y="5418732"/>
            <a:ext cx="8135888" cy="992093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9BE60D-873D-4A08-BE2D-B84C46EBB026}"/>
              </a:ext>
            </a:extLst>
          </p:cNvPr>
          <p:cNvSpPr/>
          <p:nvPr/>
        </p:nvSpPr>
        <p:spPr>
          <a:xfrm>
            <a:off x="3669375" y="58841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480C61-28F2-4B17-B23B-0775EB3FB4C8}"/>
              </a:ext>
            </a:extLst>
          </p:cNvPr>
          <p:cNvSpPr/>
          <p:nvPr/>
        </p:nvSpPr>
        <p:spPr>
          <a:xfrm>
            <a:off x="3473009" y="6444017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DB1F019-0F65-41E4-AC8F-4BD6C18270FB}"/>
              </a:ext>
            </a:extLst>
          </p:cNvPr>
          <p:cNvSpPr txBox="1"/>
          <p:nvPr/>
        </p:nvSpPr>
        <p:spPr>
          <a:xfrm>
            <a:off x="4078274" y="5704496"/>
            <a:ext cx="803863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常见错误：输入在处理之后、多加或少加输入提示词</a:t>
            </a:r>
          </a:p>
        </p:txBody>
      </p:sp>
    </p:spTree>
    <p:extLst>
      <p:ext uri="{BB962C8B-B14F-4D97-AF65-F5344CB8AC3E}">
        <p14:creationId xmlns:p14="http://schemas.microsoft.com/office/powerpoint/2010/main" val="241948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语法笔记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" y="5853270"/>
            <a:ext cx="936345" cy="866794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EF32A171-5923-4D0C-9CB2-CA5C155ABB25}"/>
              </a:ext>
            </a:extLst>
          </p:cNvPr>
          <p:cNvSpPr txBox="1"/>
          <p:nvPr/>
        </p:nvSpPr>
        <p:spPr>
          <a:xfrm>
            <a:off x="6984733" y="1463686"/>
            <a:ext cx="36710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0B0D44-5C9F-46E9-A4D2-9FA73BD3ACD4}"/>
              </a:ext>
            </a:extLst>
          </p:cNvPr>
          <p:cNvSpPr/>
          <p:nvPr/>
        </p:nvSpPr>
        <p:spPr>
          <a:xfrm>
            <a:off x="0" y="1004731"/>
            <a:ext cx="8135888" cy="2267450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59B6C-AFF8-44C4-86B1-72B8817F8BAF}"/>
              </a:ext>
            </a:extLst>
          </p:cNvPr>
          <p:cNvSpPr/>
          <p:nvPr/>
        </p:nvSpPr>
        <p:spPr>
          <a:xfrm>
            <a:off x="8284897" y="19128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4BCDB-CD6B-4896-BB7A-88941D1985AC}"/>
              </a:ext>
            </a:extLst>
          </p:cNvPr>
          <p:cNvSpPr/>
          <p:nvPr/>
        </p:nvSpPr>
        <p:spPr>
          <a:xfrm>
            <a:off x="8534974" y="2176209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0E6D45A9-7A1C-437C-864C-BFAD788D7B17}"/>
              </a:ext>
            </a:extLst>
          </p:cNvPr>
          <p:cNvSpPr/>
          <p:nvPr/>
        </p:nvSpPr>
        <p:spPr>
          <a:xfrm rot="13054176">
            <a:off x="9703531" y="639742"/>
            <a:ext cx="2648891" cy="632959"/>
          </a:xfrm>
          <a:custGeom>
            <a:avLst/>
            <a:gdLst>
              <a:gd name="connsiteX0" fmla="*/ 0 w 6181611"/>
              <a:gd name="connsiteY0" fmla="*/ 0 h 719999"/>
              <a:gd name="connsiteX1" fmla="*/ 6181610 w 6181611"/>
              <a:gd name="connsiteY1" fmla="*/ 0 h 719999"/>
              <a:gd name="connsiteX2" fmla="*/ 6181610 w 6181611"/>
              <a:gd name="connsiteY2" fmla="*/ 719999 h 719999"/>
              <a:gd name="connsiteX3" fmla="*/ 0 w 6181611"/>
              <a:gd name="connsiteY3" fmla="*/ 719999 h 719999"/>
              <a:gd name="connsiteX4" fmla="*/ 0 w 6181611"/>
              <a:gd name="connsiteY4" fmla="*/ 0 h 719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81611" h="719999">
                <a:moveTo>
                  <a:pt x="0" y="0"/>
                </a:moveTo>
                <a:lnTo>
                  <a:pt x="6181610" y="0"/>
                </a:lnTo>
                <a:lnTo>
                  <a:pt x="6181610" y="719999"/>
                </a:lnTo>
                <a:lnTo>
                  <a:pt x="0" y="719999"/>
                </a:lnTo>
                <a:lnTo>
                  <a:pt x="0" y="0"/>
                </a:lnTo>
              </a:path>
            </a:pathLst>
          </a:custGeom>
          <a:solidFill>
            <a:srgbClr val="DB2914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30A028B-DB3B-444D-8B8D-1FDB71CF1DEC}"/>
              </a:ext>
            </a:extLst>
          </p:cNvPr>
          <p:cNvSpPr txBox="1"/>
          <p:nvPr/>
        </p:nvSpPr>
        <p:spPr>
          <a:xfrm rot="2300244">
            <a:off x="9899132" y="793632"/>
            <a:ext cx="25350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程序基本元素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A679D3-461A-407C-B8AD-DB4E0B82C95C}"/>
              </a:ext>
            </a:extLst>
          </p:cNvPr>
          <p:cNvSpPr/>
          <p:nvPr/>
        </p:nvSpPr>
        <p:spPr>
          <a:xfrm>
            <a:off x="-3818" y="4025469"/>
            <a:ext cx="8135888" cy="768084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14FD2E-EF2E-4C66-A1B9-57F922263FDB}"/>
              </a:ext>
            </a:extLst>
          </p:cNvPr>
          <p:cNvSpPr/>
          <p:nvPr/>
        </p:nvSpPr>
        <p:spPr>
          <a:xfrm>
            <a:off x="8281079" y="4245980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41759E-71E5-4272-91FB-7CAC11B7964B}"/>
              </a:ext>
            </a:extLst>
          </p:cNvPr>
          <p:cNvSpPr/>
          <p:nvPr/>
        </p:nvSpPr>
        <p:spPr>
          <a:xfrm>
            <a:off x="8531322" y="4872936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3E2B44E7-DFDE-4EE7-8F50-B0F43D2CF128}"/>
              </a:ext>
            </a:extLst>
          </p:cNvPr>
          <p:cNvSpPr txBox="1"/>
          <p:nvPr/>
        </p:nvSpPr>
        <p:spPr>
          <a:xfrm>
            <a:off x="-3818" y="1079125"/>
            <a:ext cx="821576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①  包含输入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出头文件，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#include&lt;iostream&gt;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②  使用</a:t>
            </a:r>
            <a:r>
              <a:rPr lang="en-US" altLang="zh-CN" sz="2133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cin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&gt;&gt;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，将键盘输入的内容存储至变量（内存）中。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+mj-ea"/>
              <a:buAutoNum type="circleNumDbPlain" startAt="3"/>
            </a:pP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输入多个分量，每个分量之间要用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&gt;&gt;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分隔，自动识别变量类型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+mj-ea"/>
              <a:buAutoNum type="circleNumDbPlain" startAt="3"/>
            </a:pP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默认以空格为输入分量之间的分隔符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+mj-ea"/>
              <a:buAutoNum type="circleNumDbPlain" startAt="3"/>
            </a:pP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不能输入换行</a:t>
            </a:r>
          </a:p>
        </p:txBody>
      </p:sp>
      <p:sp>
        <p:nvSpPr>
          <p:cNvPr id="20" name="TextBox 45">
            <a:extLst>
              <a:ext uri="{FF2B5EF4-FFF2-40B4-BE49-F238E27FC236}">
                <a16:creationId xmlns:a16="http://schemas.microsoft.com/office/drawing/2014/main" id="{3A8B177C-531A-4C91-9A6E-607A7082C69B}"/>
              </a:ext>
            </a:extLst>
          </p:cNvPr>
          <p:cNvSpPr txBox="1"/>
          <p:nvPr/>
        </p:nvSpPr>
        <p:spPr>
          <a:xfrm>
            <a:off x="-33343" y="4183808"/>
            <a:ext cx="821576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良好习惯：变量初始化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7D530E-328A-498B-9509-BA193F85F1B9}"/>
              </a:ext>
            </a:extLst>
          </p:cNvPr>
          <p:cNvSpPr/>
          <p:nvPr/>
        </p:nvSpPr>
        <p:spPr>
          <a:xfrm>
            <a:off x="4056112" y="5418732"/>
            <a:ext cx="8135888" cy="992093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9BE60D-873D-4A08-BE2D-B84C46EBB026}"/>
              </a:ext>
            </a:extLst>
          </p:cNvPr>
          <p:cNvSpPr/>
          <p:nvPr/>
        </p:nvSpPr>
        <p:spPr>
          <a:xfrm>
            <a:off x="3669375" y="58841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480C61-28F2-4B17-B23B-0775EB3FB4C8}"/>
              </a:ext>
            </a:extLst>
          </p:cNvPr>
          <p:cNvSpPr/>
          <p:nvPr/>
        </p:nvSpPr>
        <p:spPr>
          <a:xfrm>
            <a:off x="3473009" y="6444017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DB1F019-0F65-41E4-AC8F-4BD6C18270FB}"/>
              </a:ext>
            </a:extLst>
          </p:cNvPr>
          <p:cNvSpPr txBox="1"/>
          <p:nvPr/>
        </p:nvSpPr>
        <p:spPr>
          <a:xfrm>
            <a:off x="4078274" y="5704496"/>
            <a:ext cx="803863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常见错误：输入在处理之后、多加或少加输入提示词</a:t>
            </a:r>
          </a:p>
        </p:txBody>
      </p:sp>
    </p:spTree>
    <p:extLst>
      <p:ext uri="{BB962C8B-B14F-4D97-AF65-F5344CB8AC3E}">
        <p14:creationId xmlns:p14="http://schemas.microsoft.com/office/powerpoint/2010/main" val="785785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404040"/>
                </a:solidFill>
              </a:rPr>
              <a:t>CG</a:t>
            </a:r>
            <a:r>
              <a:rPr lang="zh-CN" altLang="en-US" b="1" dirty="0">
                <a:solidFill>
                  <a:srgbClr val="404040"/>
                </a:solidFill>
              </a:rPr>
              <a:t>系统作业规则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" y="5853270"/>
            <a:ext cx="936345" cy="866794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EF32A171-5923-4D0C-9CB2-CA5C155ABB25}"/>
              </a:ext>
            </a:extLst>
          </p:cNvPr>
          <p:cNvSpPr txBox="1"/>
          <p:nvPr/>
        </p:nvSpPr>
        <p:spPr>
          <a:xfrm>
            <a:off x="6984733" y="1463686"/>
            <a:ext cx="36710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程序基本结构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59B6C-AFF8-44C4-86B1-72B8817F8BAF}"/>
              </a:ext>
            </a:extLst>
          </p:cNvPr>
          <p:cNvSpPr/>
          <p:nvPr/>
        </p:nvSpPr>
        <p:spPr>
          <a:xfrm>
            <a:off x="8284897" y="19128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4BCDB-CD6B-4896-BB7A-88941D1985AC}"/>
              </a:ext>
            </a:extLst>
          </p:cNvPr>
          <p:cNvSpPr/>
          <p:nvPr/>
        </p:nvSpPr>
        <p:spPr>
          <a:xfrm>
            <a:off x="8534974" y="2176209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30A028B-DB3B-444D-8B8D-1FDB71CF1DEC}"/>
              </a:ext>
            </a:extLst>
          </p:cNvPr>
          <p:cNvSpPr txBox="1"/>
          <p:nvPr/>
        </p:nvSpPr>
        <p:spPr>
          <a:xfrm rot="2300244">
            <a:off x="9899132" y="793632"/>
            <a:ext cx="25350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程序基本元素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14FD2E-EF2E-4C66-A1B9-57F922263FDB}"/>
              </a:ext>
            </a:extLst>
          </p:cNvPr>
          <p:cNvSpPr/>
          <p:nvPr/>
        </p:nvSpPr>
        <p:spPr>
          <a:xfrm>
            <a:off x="8281079" y="4245980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41759E-71E5-4272-91FB-7CAC11B7964B}"/>
              </a:ext>
            </a:extLst>
          </p:cNvPr>
          <p:cNvSpPr/>
          <p:nvPr/>
        </p:nvSpPr>
        <p:spPr>
          <a:xfrm>
            <a:off x="8531322" y="4872936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3E2B44E7-DFDE-4EE7-8F50-B0F43D2CF128}"/>
              </a:ext>
            </a:extLst>
          </p:cNvPr>
          <p:cNvSpPr txBox="1"/>
          <p:nvPr/>
        </p:nvSpPr>
        <p:spPr>
          <a:xfrm>
            <a:off x="1229540" y="2658263"/>
            <a:ext cx="9937104" cy="348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133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选择题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的选项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不区分</a:t>
            </a:r>
            <a:r>
              <a:rPr lang="zh-CN" altLang="en-US" sz="2133" u="sng" dirty="0">
                <a:latin typeface="微软雅黑" pitchFamily="34" charset="-122"/>
                <a:ea typeface="微软雅黑" pitchFamily="34" charset="-122"/>
              </a:rPr>
              <a:t>大小写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，如选项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视为同一选项。</a:t>
            </a: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）可多次提交作业，以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最后一次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提交为准。</a:t>
            </a: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截止时间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前，精确匹配参考答案，满分为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分。</a:t>
            </a: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补交时间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段内，每道补交的作业题按</a:t>
            </a:r>
            <a:r>
              <a:rPr lang="en-US" altLang="zh-CN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90%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计入成绩，如一道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分的填空题，补交后则为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8.1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分。</a:t>
            </a: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133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编程题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根据通过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测试用例的数量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来计分，如某道编程题满分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，共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个测试用例（不可见，不同于题面样例），通过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个测试用例，则计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分。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分量，每变量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480C61-28F2-4B17-B23B-0775EB3FB4C8}"/>
              </a:ext>
            </a:extLst>
          </p:cNvPr>
          <p:cNvSpPr/>
          <p:nvPr/>
        </p:nvSpPr>
        <p:spPr>
          <a:xfrm>
            <a:off x="3473009" y="6444017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1C2395-842C-E18C-902B-F1700E2A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" y="972338"/>
            <a:ext cx="112680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1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404040"/>
                </a:solidFill>
              </a:rPr>
              <a:t>CG</a:t>
            </a:r>
            <a:r>
              <a:rPr lang="zh-CN" altLang="en-US" b="1" dirty="0">
                <a:solidFill>
                  <a:srgbClr val="404040"/>
                </a:solidFill>
              </a:rPr>
              <a:t>系统作业规则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" y="5853270"/>
            <a:ext cx="936345" cy="866794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EF32A171-5923-4D0C-9CB2-CA5C155ABB25}"/>
              </a:ext>
            </a:extLst>
          </p:cNvPr>
          <p:cNvSpPr txBox="1"/>
          <p:nvPr/>
        </p:nvSpPr>
        <p:spPr>
          <a:xfrm>
            <a:off x="6984733" y="1463686"/>
            <a:ext cx="36710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程序基本结构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59B6C-AFF8-44C4-86B1-72B8817F8BAF}"/>
              </a:ext>
            </a:extLst>
          </p:cNvPr>
          <p:cNvSpPr/>
          <p:nvPr/>
        </p:nvSpPr>
        <p:spPr>
          <a:xfrm>
            <a:off x="8284897" y="19128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4BCDB-CD6B-4896-BB7A-88941D1985AC}"/>
              </a:ext>
            </a:extLst>
          </p:cNvPr>
          <p:cNvSpPr/>
          <p:nvPr/>
        </p:nvSpPr>
        <p:spPr>
          <a:xfrm>
            <a:off x="8534974" y="2176209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30A028B-DB3B-444D-8B8D-1FDB71CF1DEC}"/>
              </a:ext>
            </a:extLst>
          </p:cNvPr>
          <p:cNvSpPr txBox="1"/>
          <p:nvPr/>
        </p:nvSpPr>
        <p:spPr>
          <a:xfrm rot="2300244">
            <a:off x="9899132" y="793632"/>
            <a:ext cx="25350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程序基本元素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14FD2E-EF2E-4C66-A1B9-57F922263FDB}"/>
              </a:ext>
            </a:extLst>
          </p:cNvPr>
          <p:cNvSpPr/>
          <p:nvPr/>
        </p:nvSpPr>
        <p:spPr>
          <a:xfrm>
            <a:off x="8281079" y="4245980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41759E-71E5-4272-91FB-7CAC11B7964B}"/>
              </a:ext>
            </a:extLst>
          </p:cNvPr>
          <p:cNvSpPr/>
          <p:nvPr/>
        </p:nvSpPr>
        <p:spPr>
          <a:xfrm>
            <a:off x="8531322" y="4872936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3E2B44E7-DFDE-4EE7-8F50-B0F43D2CF128}"/>
              </a:ext>
            </a:extLst>
          </p:cNvPr>
          <p:cNvSpPr txBox="1"/>
          <p:nvPr/>
        </p:nvSpPr>
        <p:spPr>
          <a:xfrm>
            <a:off x="576296" y="4304059"/>
            <a:ext cx="5229940" cy="52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zh-CN" altLang="en-US" sz="21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写小代码来验证选择题和填空题</a:t>
            </a:r>
            <a:endParaRPr lang="zh-CN" altLang="en-US" sz="21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480C61-28F2-4B17-B23B-0775EB3FB4C8}"/>
              </a:ext>
            </a:extLst>
          </p:cNvPr>
          <p:cNvSpPr/>
          <p:nvPr/>
        </p:nvSpPr>
        <p:spPr>
          <a:xfrm>
            <a:off x="3473009" y="6444017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2208D04-0CAF-40B5-8DB7-BFDD44CBC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1" y="874090"/>
            <a:ext cx="12031760" cy="295508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C41534D-0CC2-6A2F-3EB3-839164B1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431" y="2649284"/>
            <a:ext cx="6500155" cy="41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5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404040"/>
                </a:solidFill>
              </a:rPr>
              <a:t>CG</a:t>
            </a:r>
            <a:r>
              <a:rPr lang="zh-CN" altLang="en-US" b="1" dirty="0">
                <a:solidFill>
                  <a:srgbClr val="404040"/>
                </a:solidFill>
              </a:rPr>
              <a:t>系统作业自查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" y="5853270"/>
            <a:ext cx="936345" cy="866794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EF32A171-5923-4D0C-9CB2-CA5C155ABB25}"/>
              </a:ext>
            </a:extLst>
          </p:cNvPr>
          <p:cNvSpPr txBox="1"/>
          <p:nvPr/>
        </p:nvSpPr>
        <p:spPr>
          <a:xfrm>
            <a:off x="6984733" y="1463686"/>
            <a:ext cx="36710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程序基本结构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59B6C-AFF8-44C4-86B1-72B8817F8BAF}"/>
              </a:ext>
            </a:extLst>
          </p:cNvPr>
          <p:cNvSpPr/>
          <p:nvPr/>
        </p:nvSpPr>
        <p:spPr>
          <a:xfrm>
            <a:off x="8284897" y="19128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4BCDB-CD6B-4896-BB7A-88941D1985AC}"/>
              </a:ext>
            </a:extLst>
          </p:cNvPr>
          <p:cNvSpPr/>
          <p:nvPr/>
        </p:nvSpPr>
        <p:spPr>
          <a:xfrm>
            <a:off x="8534974" y="2176209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30A028B-DB3B-444D-8B8D-1FDB71CF1DEC}"/>
              </a:ext>
            </a:extLst>
          </p:cNvPr>
          <p:cNvSpPr txBox="1"/>
          <p:nvPr/>
        </p:nvSpPr>
        <p:spPr>
          <a:xfrm rot="2300244">
            <a:off x="9899132" y="793632"/>
            <a:ext cx="25350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程序基本元素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14FD2E-EF2E-4C66-A1B9-57F922263FDB}"/>
              </a:ext>
            </a:extLst>
          </p:cNvPr>
          <p:cNvSpPr/>
          <p:nvPr/>
        </p:nvSpPr>
        <p:spPr>
          <a:xfrm>
            <a:off x="8281079" y="4245980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41759E-71E5-4272-91FB-7CAC11B7964B}"/>
              </a:ext>
            </a:extLst>
          </p:cNvPr>
          <p:cNvSpPr/>
          <p:nvPr/>
        </p:nvSpPr>
        <p:spPr>
          <a:xfrm>
            <a:off x="8531322" y="4872936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480C61-28F2-4B17-B23B-0775EB3FB4C8}"/>
              </a:ext>
            </a:extLst>
          </p:cNvPr>
          <p:cNvSpPr/>
          <p:nvPr/>
        </p:nvSpPr>
        <p:spPr>
          <a:xfrm>
            <a:off x="3473009" y="6444017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301BD7-4E17-B533-3634-7F87319A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928" y="1069415"/>
            <a:ext cx="9476525" cy="53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404040"/>
                </a:solidFill>
              </a:rPr>
              <a:t>CG</a:t>
            </a:r>
            <a:r>
              <a:rPr lang="zh-CN" altLang="en-US" b="1" dirty="0">
                <a:solidFill>
                  <a:srgbClr val="404040"/>
                </a:solidFill>
              </a:rPr>
              <a:t>系统作业规则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" y="5853270"/>
            <a:ext cx="936345" cy="866794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EF32A171-5923-4D0C-9CB2-CA5C155ABB25}"/>
              </a:ext>
            </a:extLst>
          </p:cNvPr>
          <p:cNvSpPr txBox="1"/>
          <p:nvPr/>
        </p:nvSpPr>
        <p:spPr>
          <a:xfrm>
            <a:off x="6984733" y="1463686"/>
            <a:ext cx="36710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程序基本结构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59B6C-AFF8-44C4-86B1-72B8817F8BAF}"/>
              </a:ext>
            </a:extLst>
          </p:cNvPr>
          <p:cNvSpPr/>
          <p:nvPr/>
        </p:nvSpPr>
        <p:spPr>
          <a:xfrm>
            <a:off x="8284897" y="19128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4BCDB-CD6B-4896-BB7A-88941D1985AC}"/>
              </a:ext>
            </a:extLst>
          </p:cNvPr>
          <p:cNvSpPr/>
          <p:nvPr/>
        </p:nvSpPr>
        <p:spPr>
          <a:xfrm>
            <a:off x="8534974" y="2176209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30A028B-DB3B-444D-8B8D-1FDB71CF1DEC}"/>
              </a:ext>
            </a:extLst>
          </p:cNvPr>
          <p:cNvSpPr txBox="1"/>
          <p:nvPr/>
        </p:nvSpPr>
        <p:spPr>
          <a:xfrm rot="2300244">
            <a:off x="9899132" y="793632"/>
            <a:ext cx="25350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程序基本元素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14FD2E-EF2E-4C66-A1B9-57F922263FDB}"/>
              </a:ext>
            </a:extLst>
          </p:cNvPr>
          <p:cNvSpPr/>
          <p:nvPr/>
        </p:nvSpPr>
        <p:spPr>
          <a:xfrm>
            <a:off x="8281079" y="4245980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41759E-71E5-4272-91FB-7CAC11B7964B}"/>
              </a:ext>
            </a:extLst>
          </p:cNvPr>
          <p:cNvSpPr/>
          <p:nvPr/>
        </p:nvSpPr>
        <p:spPr>
          <a:xfrm>
            <a:off x="8531322" y="4872936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3E2B44E7-DFDE-4EE7-8F50-B0F43D2CF128}"/>
              </a:ext>
            </a:extLst>
          </p:cNvPr>
          <p:cNvSpPr txBox="1"/>
          <p:nvPr/>
        </p:nvSpPr>
        <p:spPr>
          <a:xfrm>
            <a:off x="1010076" y="4691581"/>
            <a:ext cx="11073800" cy="2003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1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题面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样例和</a:t>
            </a:r>
            <a:r>
              <a:rPr lang="zh-CN" altLang="en-US" sz="21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用例不相同</a:t>
            </a: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1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本地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通过题面样例后，提交</a:t>
            </a:r>
            <a:r>
              <a:rPr lang="zh-CN" altLang="en-US" sz="21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评判</a:t>
            </a: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）按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测试样例通过数量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计分。</a:t>
            </a: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）可点击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详细评判报告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，对比查看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错误输出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期望输出，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区分是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格式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问题还是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逻辑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问题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480C61-28F2-4B17-B23B-0775EB3FB4C8}"/>
              </a:ext>
            </a:extLst>
          </p:cNvPr>
          <p:cNvSpPr/>
          <p:nvPr/>
        </p:nvSpPr>
        <p:spPr>
          <a:xfrm>
            <a:off x="3473009" y="6444017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6B810E-4A99-A82D-ED70-4F73B21F0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822949"/>
            <a:ext cx="4418923" cy="4834739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D22A55-83DB-07CB-3265-DE618A32F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3" y="844782"/>
            <a:ext cx="3957163" cy="3507577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31EEE7E-A4CD-E4F7-C464-514CC9FD7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758" y="844782"/>
            <a:ext cx="2840146" cy="373940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44824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4ACAAC5-81E8-44E0-ADFF-E6CD956FE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952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再论数据类型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152248-F014-44D3-88A0-9EE99519A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878" y="1047055"/>
            <a:ext cx="10264462" cy="543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一个程序要运行，首先要说明用到的</a:t>
            </a: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数据存储到内存单元必须先</a:t>
            </a: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分配内存单元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，即</a:t>
            </a: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声明变量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，指定</a:t>
            </a: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变量名</a:t>
            </a: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决定</a:t>
            </a: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存储字节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取值范围  </a:t>
            </a:r>
            <a:r>
              <a:rPr kumimoji="1"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kumimoji="1" lang="en-US" altLang="zh-CN" sz="2200" dirty="0" err="1">
                <a:latin typeface="微软雅黑" pitchFamily="34" charset="-122"/>
                <a:ea typeface="微软雅黑" pitchFamily="34" charset="-122"/>
              </a:rPr>
              <a:t>sizeof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(int)</a:t>
            </a: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int \ float \ char \ bool \ long </a:t>
            </a:r>
            <a:r>
              <a:rPr kumimoji="1" lang="en-US" altLang="zh-CN" sz="2200" dirty="0" err="1">
                <a:latin typeface="微软雅黑" pitchFamily="34" charset="-122"/>
                <a:ea typeface="微软雅黑" pitchFamily="34" charset="-122"/>
              </a:rPr>
              <a:t>long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 \ double …</a:t>
            </a:r>
            <a:endParaRPr kumimoji="1" lang="zh-CN" altLang="en-US" sz="2200" dirty="0"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int to char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[0,127]</a:t>
            </a:r>
            <a:endParaRPr kumimoji="1" lang="zh-CN" altLang="en-US" sz="2200" dirty="0"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变量声明时必须</a:t>
            </a: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初始化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（清理内存）</a:t>
            </a:r>
            <a:endParaRPr kumimoji="1"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常用的算术运算符 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: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 - * / % ++ -- 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数据类型可能影响计算结果，比如除法）</a:t>
            </a:r>
            <a:endParaRPr kumimoji="1"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 标准输入输出会自动识别数据类型：</a:t>
            </a:r>
            <a:r>
              <a:rPr kumimoji="1" lang="en-US" altLang="zh-CN" sz="2200" dirty="0" err="1">
                <a:latin typeface="微软雅黑" pitchFamily="34" charset="-122"/>
                <a:ea typeface="微软雅黑" pitchFamily="34" charset="-122"/>
              </a:rPr>
              <a:t>cin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&gt;&gt;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1" lang="en-US" altLang="zh-CN" sz="2200" dirty="0" err="1">
                <a:latin typeface="微软雅黑" pitchFamily="34" charset="-122"/>
                <a:ea typeface="微软雅黑" pitchFamily="34" charset="-122"/>
              </a:rPr>
              <a:t>cout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&lt;&lt;</a:t>
            </a:r>
            <a:endParaRPr kumimoji="1" lang="zh-CN" altLang="en-US" sz="2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C4B06EA-8CF2-4C45-97D3-0D9FA5BB3184}"/>
              </a:ext>
            </a:extLst>
          </p:cNvPr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noFill/>
          <a:ln w="38100" cap="flat" cmpd="sng" algn="ctr">
            <a:solidFill>
              <a:srgbClr val="738AC8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28439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4ACAAC5-81E8-44E0-ADFF-E6CD956FE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2" y="133315"/>
            <a:ext cx="11919615" cy="15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求解问题示例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坐标转换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活用数据类型：</a:t>
            </a:r>
            <a:endParaRPr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b="0" dirty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时把</a:t>
            </a:r>
            <a:r>
              <a:rPr lang="zh-CN" altLang="en-US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符号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看做是</a:t>
            </a:r>
            <a:r>
              <a:rPr lang="zh-CN" altLang="en-US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字符型变量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b="0" dirty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输出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时把</a:t>
            </a:r>
            <a:r>
              <a:rPr lang="zh-CN" altLang="en-US" b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符号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看做是</a:t>
            </a:r>
            <a:r>
              <a:rPr lang="zh-CN" altLang="en-US" b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字符常量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C4B06EA-8CF2-4C45-97D3-0D9FA5BB3184}"/>
              </a:ext>
            </a:extLst>
          </p:cNvPr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noFill/>
          <a:ln w="38100" cap="flat" cmpd="sng" algn="ctr">
            <a:solidFill>
              <a:srgbClr val="738AC8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B3CD274-361F-4D17-9599-D88335690B5E}"/>
              </a:ext>
            </a:extLst>
          </p:cNvPr>
          <p:cNvSpPr txBox="1"/>
          <p:nvPr/>
        </p:nvSpPr>
        <p:spPr>
          <a:xfrm>
            <a:off x="209993" y="1695175"/>
            <a:ext cx="6105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(</a:t>
            </a:r>
            <a:r>
              <a:rPr lang="zh-CN" altLang="en-US" sz="3200" dirty="0"/>
              <a:t>x1</a:t>
            </a:r>
            <a:r>
              <a:rPr lang="zh-CN" altLang="en-US" sz="3200" dirty="0">
                <a:solidFill>
                  <a:srgbClr val="FF0000"/>
                </a:solidFill>
              </a:rPr>
              <a:t>,</a:t>
            </a:r>
            <a:r>
              <a:rPr lang="zh-CN" altLang="en-US" sz="3200" dirty="0"/>
              <a:t>y1</a:t>
            </a:r>
            <a:r>
              <a:rPr lang="zh-CN" altLang="en-US" sz="3200" dirty="0">
                <a:solidFill>
                  <a:srgbClr val="FF0000"/>
                </a:solidFill>
              </a:rPr>
              <a:t>),(</a:t>
            </a:r>
            <a:r>
              <a:rPr lang="zh-CN" altLang="en-US" sz="3200" dirty="0"/>
              <a:t>x2</a:t>
            </a:r>
            <a:r>
              <a:rPr lang="zh-CN" altLang="en-US" sz="3200" dirty="0">
                <a:solidFill>
                  <a:srgbClr val="FF0000"/>
                </a:solidFill>
              </a:rPr>
              <a:t>,</a:t>
            </a:r>
            <a:r>
              <a:rPr lang="zh-CN" altLang="en-US" sz="3200" dirty="0"/>
              <a:t>y2</a:t>
            </a:r>
            <a:r>
              <a:rPr lang="zh-CN" altLang="en-US" sz="3200" dirty="0">
                <a:solidFill>
                  <a:srgbClr val="FF0000"/>
                </a:solidFill>
              </a:rPr>
              <a:t>),(</a:t>
            </a:r>
            <a:r>
              <a:rPr lang="zh-CN" altLang="en-US" sz="3200" dirty="0"/>
              <a:t>x3</a:t>
            </a:r>
            <a:r>
              <a:rPr lang="zh-CN" altLang="en-US" sz="3200" dirty="0">
                <a:solidFill>
                  <a:srgbClr val="FF0000"/>
                </a:solidFill>
              </a:rPr>
              <a:t>,</a:t>
            </a:r>
            <a:r>
              <a:rPr lang="zh-CN" altLang="en-US" sz="3200" dirty="0"/>
              <a:t>y3</a:t>
            </a:r>
            <a:r>
              <a:rPr lang="zh-CN" altLang="en-US" sz="3200" dirty="0">
                <a:solidFill>
                  <a:srgbClr val="FF0000"/>
                </a:solidFill>
              </a:rPr>
              <a:t>)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EE8190-0D82-495F-9CE5-076485C676BF}"/>
              </a:ext>
            </a:extLst>
          </p:cNvPr>
          <p:cNvSpPr txBox="1"/>
          <p:nvPr/>
        </p:nvSpPr>
        <p:spPr>
          <a:xfrm>
            <a:off x="209993" y="2382000"/>
            <a:ext cx="6105747" cy="310854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800" dirty="0"/>
              <a:t>int x1=0,y1=0,x2=0,y2=0,x3=0,y3=0;</a:t>
            </a:r>
          </a:p>
          <a:p>
            <a:r>
              <a:rPr lang="en-US" altLang="zh-CN" sz="2800" dirty="0"/>
              <a:t>char c=' ';</a:t>
            </a:r>
            <a:r>
              <a:rPr lang="en-US" altLang="zh-CN" sz="2200" dirty="0">
                <a:solidFill>
                  <a:srgbClr val="609A56"/>
                </a:solidFill>
              </a:rPr>
              <a:t>//</a:t>
            </a:r>
            <a:r>
              <a:rPr lang="zh-CN" altLang="en-US" sz="2200" dirty="0">
                <a:solidFill>
                  <a:srgbClr val="609A56"/>
                </a:solidFill>
              </a:rPr>
              <a:t>单引号当中有空格</a:t>
            </a:r>
            <a:endParaRPr lang="en-US" altLang="zh-CN" sz="2200" dirty="0">
              <a:solidFill>
                <a:srgbClr val="609A56"/>
              </a:solidFill>
            </a:endParaRPr>
          </a:p>
          <a:p>
            <a:r>
              <a:rPr lang="en-US" altLang="zh-CN" sz="2800" dirty="0" err="1"/>
              <a:t>cin</a:t>
            </a:r>
            <a:r>
              <a:rPr lang="en-US" altLang="zh-CN" sz="2800" dirty="0"/>
              <a:t> &gt;&gt; </a:t>
            </a:r>
            <a:r>
              <a:rPr lang="en-US" altLang="zh-CN" sz="2800" dirty="0">
                <a:solidFill>
                  <a:srgbClr val="0070C0"/>
                </a:solidFill>
              </a:rPr>
              <a:t>c &gt;&gt; x1 &gt;&gt; c &gt;&gt; y1 &gt;&gt; c </a:t>
            </a:r>
          </a:p>
          <a:p>
            <a:r>
              <a:rPr lang="en-US" altLang="zh-CN" sz="2800" dirty="0"/>
              <a:t>      &gt;&gt; c </a:t>
            </a:r>
          </a:p>
          <a:p>
            <a:r>
              <a:rPr lang="en-US" altLang="zh-CN" sz="2800" dirty="0"/>
              <a:t>      &gt;&gt;</a:t>
            </a:r>
            <a:r>
              <a:rPr lang="en-US" altLang="zh-CN" sz="2800" dirty="0">
                <a:solidFill>
                  <a:srgbClr val="F274B0"/>
                </a:solidFill>
              </a:rPr>
              <a:t> c &gt;&gt; x2 &gt;&gt; c &gt;&gt; y2 &gt;&gt; c</a:t>
            </a:r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      &gt;&gt; c</a:t>
            </a:r>
          </a:p>
          <a:p>
            <a:r>
              <a:rPr lang="en-US" altLang="zh-CN" sz="2800" dirty="0"/>
              <a:t>      &gt;&gt; c</a:t>
            </a:r>
            <a:r>
              <a:rPr lang="en-US" altLang="zh-CN" sz="2800" dirty="0">
                <a:solidFill>
                  <a:srgbClr val="5259CA"/>
                </a:solidFill>
              </a:rPr>
              <a:t> &gt;&gt; x3 &gt;&gt; c &gt;&gt; y3 &gt;&gt; c</a:t>
            </a:r>
            <a:r>
              <a:rPr lang="en-US" altLang="zh-CN" sz="2800" dirty="0"/>
              <a:t>;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82C118-CBF4-4C25-BB0D-7D5FC0AC85ED}"/>
              </a:ext>
            </a:extLst>
          </p:cNvPr>
          <p:cNvSpPr txBox="1"/>
          <p:nvPr/>
        </p:nvSpPr>
        <p:spPr>
          <a:xfrm>
            <a:off x="9169533" y="1560844"/>
            <a:ext cx="18846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[</a:t>
            </a:r>
            <a:r>
              <a:rPr lang="zh-CN" altLang="en-US" dirty="0">
                <a:solidFill>
                  <a:schemeClr val="tx1"/>
                </a:solidFill>
              </a:rPr>
              <a:t>x1</a:t>
            </a:r>
            <a:r>
              <a:rPr lang="zh-CN" altLang="en-US" dirty="0"/>
              <a:t>,</a:t>
            </a:r>
            <a:r>
              <a:rPr lang="zh-CN" altLang="en-US" dirty="0">
                <a:solidFill>
                  <a:schemeClr val="tx1"/>
                </a:solidFill>
              </a:rPr>
              <a:t>y1</a:t>
            </a:r>
            <a:r>
              <a:rPr lang="zh-CN" altLang="en-US" dirty="0"/>
              <a:t>]</a:t>
            </a:r>
          </a:p>
          <a:p>
            <a:r>
              <a:rPr lang="zh-CN" altLang="en-US" dirty="0"/>
              <a:t>[</a:t>
            </a:r>
            <a:r>
              <a:rPr lang="zh-CN" altLang="en-US" dirty="0">
                <a:solidFill>
                  <a:schemeClr val="tx1"/>
                </a:solidFill>
              </a:rPr>
              <a:t>x2</a:t>
            </a:r>
            <a:r>
              <a:rPr lang="zh-CN" altLang="en-US" dirty="0"/>
              <a:t>,</a:t>
            </a:r>
            <a:r>
              <a:rPr lang="zh-CN" altLang="en-US" dirty="0">
                <a:solidFill>
                  <a:schemeClr val="tx1"/>
                </a:solidFill>
              </a:rPr>
              <a:t>y2</a:t>
            </a:r>
            <a:r>
              <a:rPr lang="zh-CN" altLang="en-US" dirty="0"/>
              <a:t>]</a:t>
            </a:r>
          </a:p>
          <a:p>
            <a:r>
              <a:rPr lang="zh-CN" altLang="en-US" dirty="0"/>
              <a:t>[</a:t>
            </a:r>
            <a:r>
              <a:rPr lang="zh-CN" altLang="en-US" dirty="0">
                <a:solidFill>
                  <a:schemeClr val="tx1"/>
                </a:solidFill>
              </a:rPr>
              <a:t>x3</a:t>
            </a:r>
            <a:r>
              <a:rPr lang="zh-CN" altLang="en-US" dirty="0"/>
              <a:t>,</a:t>
            </a:r>
            <a:r>
              <a:rPr lang="zh-CN" altLang="en-US" dirty="0">
                <a:solidFill>
                  <a:schemeClr val="tx1"/>
                </a:solidFill>
              </a:rPr>
              <a:t>y3</a:t>
            </a:r>
            <a:r>
              <a:rPr lang="zh-CN" altLang="en-US" dirty="0"/>
              <a:t>]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A50255C-09DB-44D1-8628-E633D59FBFD3}"/>
              </a:ext>
            </a:extLst>
          </p:cNvPr>
          <p:cNvSpPr txBox="1"/>
          <p:nvPr/>
        </p:nvSpPr>
        <p:spPr>
          <a:xfrm>
            <a:off x="6479704" y="3189827"/>
            <a:ext cx="5675572" cy="26776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800" dirty="0" err="1"/>
              <a:t>cout</a:t>
            </a:r>
            <a:r>
              <a:rPr lang="en-US" altLang="zh-CN" sz="2800" dirty="0"/>
              <a:t> &lt;&lt; </a:t>
            </a:r>
            <a:r>
              <a:rPr lang="en-US" altLang="zh-CN" sz="2800" dirty="0">
                <a:solidFill>
                  <a:srgbClr val="0070C0"/>
                </a:solidFill>
              </a:rPr>
              <a:t>‘[‘  </a:t>
            </a:r>
            <a:r>
              <a:rPr lang="en-US" altLang="zh-CN" sz="2800" dirty="0"/>
              <a:t>&lt;&lt; x1 &lt;&lt; </a:t>
            </a:r>
            <a:r>
              <a:rPr lang="en-US" altLang="zh-CN" sz="2800" dirty="0">
                <a:solidFill>
                  <a:srgbClr val="0070C0"/>
                </a:solidFill>
              </a:rPr>
              <a:t>‘,’ </a:t>
            </a:r>
            <a:r>
              <a:rPr lang="en-US" altLang="zh-CN" sz="2800" dirty="0"/>
              <a:t>&lt;&lt; y1 &lt;&lt; </a:t>
            </a:r>
            <a:r>
              <a:rPr lang="en-US" altLang="zh-CN" sz="2800" dirty="0">
                <a:solidFill>
                  <a:srgbClr val="0070C0"/>
                </a:solidFill>
              </a:rPr>
              <a:t>‘]’ </a:t>
            </a:r>
          </a:p>
          <a:p>
            <a:r>
              <a:rPr lang="en-US" altLang="zh-CN" sz="2800" dirty="0"/>
              <a:t>      &lt;&lt; </a:t>
            </a:r>
            <a:r>
              <a:rPr lang="en-US" altLang="zh-CN" sz="2800" dirty="0" err="1">
                <a:solidFill>
                  <a:srgbClr val="0066FF"/>
                </a:solidFill>
              </a:rPr>
              <a:t>endl</a:t>
            </a:r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        &lt;&lt; </a:t>
            </a:r>
            <a:r>
              <a:rPr lang="en-US" altLang="zh-CN" sz="2800" dirty="0">
                <a:solidFill>
                  <a:srgbClr val="0070C0"/>
                </a:solidFill>
              </a:rPr>
              <a:t>‘[‘  </a:t>
            </a:r>
            <a:r>
              <a:rPr lang="en-US" altLang="zh-CN" sz="2800" dirty="0"/>
              <a:t>&lt;&lt; x2 &lt;&lt; </a:t>
            </a:r>
            <a:r>
              <a:rPr lang="en-US" altLang="zh-CN" sz="2800" dirty="0">
                <a:solidFill>
                  <a:srgbClr val="0070C0"/>
                </a:solidFill>
              </a:rPr>
              <a:t>‘,’ </a:t>
            </a:r>
            <a:r>
              <a:rPr lang="en-US" altLang="zh-CN" sz="2800" dirty="0"/>
              <a:t>&lt;&lt; y2 &lt;&lt; </a:t>
            </a:r>
            <a:r>
              <a:rPr lang="en-US" altLang="zh-CN" sz="2800" dirty="0">
                <a:solidFill>
                  <a:srgbClr val="0070C0"/>
                </a:solidFill>
              </a:rPr>
              <a:t>‘]’ </a:t>
            </a:r>
          </a:p>
          <a:p>
            <a:r>
              <a:rPr lang="en-US" altLang="zh-CN" sz="2800" dirty="0"/>
              <a:t>      &lt;&lt; </a:t>
            </a:r>
            <a:r>
              <a:rPr lang="en-US" altLang="zh-CN" sz="2800" dirty="0" err="1">
                <a:solidFill>
                  <a:srgbClr val="0066FF"/>
                </a:solidFill>
              </a:rPr>
              <a:t>endl</a:t>
            </a:r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        &lt;&lt; </a:t>
            </a:r>
            <a:r>
              <a:rPr lang="en-US" altLang="zh-CN" sz="2800" dirty="0">
                <a:solidFill>
                  <a:srgbClr val="0070C0"/>
                </a:solidFill>
              </a:rPr>
              <a:t>‘[‘  </a:t>
            </a:r>
            <a:r>
              <a:rPr lang="en-US" altLang="zh-CN" sz="2800" dirty="0"/>
              <a:t>&lt;&lt; x3&lt;&lt; </a:t>
            </a:r>
            <a:r>
              <a:rPr lang="en-US" altLang="zh-CN" sz="2800" dirty="0">
                <a:solidFill>
                  <a:srgbClr val="0070C0"/>
                </a:solidFill>
              </a:rPr>
              <a:t>‘,’ </a:t>
            </a:r>
            <a:r>
              <a:rPr lang="en-US" altLang="zh-CN" sz="2800" dirty="0"/>
              <a:t>&lt;&lt; y3 &lt;&lt; </a:t>
            </a:r>
            <a:r>
              <a:rPr lang="en-US" altLang="zh-CN" sz="2800" dirty="0">
                <a:solidFill>
                  <a:srgbClr val="0070C0"/>
                </a:solidFill>
              </a:rPr>
              <a:t>‘]’ </a:t>
            </a:r>
            <a:r>
              <a:rPr lang="en-US" altLang="zh-CN" sz="2800" dirty="0"/>
              <a:t>;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8460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代码与数据要一致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" y="5853270"/>
            <a:ext cx="936345" cy="866794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EF32A171-5923-4D0C-9CB2-CA5C155ABB25}"/>
              </a:ext>
            </a:extLst>
          </p:cNvPr>
          <p:cNvSpPr txBox="1"/>
          <p:nvPr/>
        </p:nvSpPr>
        <p:spPr>
          <a:xfrm>
            <a:off x="6984733" y="1463686"/>
            <a:ext cx="36710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程序基本结构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59B6C-AFF8-44C4-86B1-72B8817F8BAF}"/>
              </a:ext>
            </a:extLst>
          </p:cNvPr>
          <p:cNvSpPr/>
          <p:nvPr/>
        </p:nvSpPr>
        <p:spPr>
          <a:xfrm>
            <a:off x="8284897" y="19128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4BCDB-CD6B-4896-BB7A-88941D1985AC}"/>
              </a:ext>
            </a:extLst>
          </p:cNvPr>
          <p:cNvSpPr/>
          <p:nvPr/>
        </p:nvSpPr>
        <p:spPr>
          <a:xfrm>
            <a:off x="8534974" y="2176209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30A028B-DB3B-444D-8B8D-1FDB71CF1DEC}"/>
              </a:ext>
            </a:extLst>
          </p:cNvPr>
          <p:cNvSpPr txBox="1"/>
          <p:nvPr/>
        </p:nvSpPr>
        <p:spPr>
          <a:xfrm rot="2300244">
            <a:off x="9899132" y="793632"/>
            <a:ext cx="25350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程序基本元素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14FD2E-EF2E-4C66-A1B9-57F922263FDB}"/>
              </a:ext>
            </a:extLst>
          </p:cNvPr>
          <p:cNvSpPr/>
          <p:nvPr/>
        </p:nvSpPr>
        <p:spPr>
          <a:xfrm>
            <a:off x="8281079" y="4245980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41759E-71E5-4272-91FB-7CAC11B7964B}"/>
              </a:ext>
            </a:extLst>
          </p:cNvPr>
          <p:cNvSpPr/>
          <p:nvPr/>
        </p:nvSpPr>
        <p:spPr>
          <a:xfrm>
            <a:off x="8531322" y="4872936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3E2B44E7-DFDE-4EE7-8F50-B0F43D2CF128}"/>
              </a:ext>
            </a:extLst>
          </p:cNvPr>
          <p:cNvSpPr txBox="1"/>
          <p:nvPr/>
        </p:nvSpPr>
        <p:spPr>
          <a:xfrm>
            <a:off x="180295" y="4505120"/>
            <a:ext cx="6347753" cy="151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键盘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上的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要和代码中的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输入语句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保持</a:t>
            </a:r>
            <a:r>
              <a:rPr lang="zh-CN" altLang="en-US" sz="2133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完全一致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，即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类型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一致，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顺序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一致，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数量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一致。</a:t>
            </a: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且注意是不是</a:t>
            </a:r>
            <a:r>
              <a:rPr lang="zh-CN" altLang="en-US" sz="2133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英文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输入状态。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480C61-28F2-4B17-B23B-0775EB3FB4C8}"/>
              </a:ext>
            </a:extLst>
          </p:cNvPr>
          <p:cNvSpPr/>
          <p:nvPr/>
        </p:nvSpPr>
        <p:spPr>
          <a:xfrm>
            <a:off x="3473009" y="6444017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3EE95B-8335-B5F8-FEFD-D2354F5D21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2" b="55250"/>
          <a:stretch/>
        </p:blipFill>
        <p:spPr>
          <a:xfrm>
            <a:off x="662233" y="943534"/>
            <a:ext cx="5175767" cy="34896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CA572F-E742-D79D-DCBB-3E3B0ABDF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082" y="190302"/>
            <a:ext cx="5425166" cy="29159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7E4C118-8E8C-9D48-8BE9-9423DC5C0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48" y="3498018"/>
            <a:ext cx="5304601" cy="27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41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198880" y="980264"/>
            <a:ext cx="7129368" cy="547686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9" name="TextBox 38"/>
          <p:cNvSpPr txBox="1"/>
          <p:nvPr/>
        </p:nvSpPr>
        <p:spPr>
          <a:xfrm>
            <a:off x="1394032" y="1019594"/>
            <a:ext cx="9394995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希冀平台练习二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坐标格式化处理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93"/>
          <p:cNvSpPr/>
          <p:nvPr/>
        </p:nvSpPr>
        <p:spPr>
          <a:xfrm>
            <a:off x="1148656" y="92084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1" name="矩形 93"/>
          <p:cNvSpPr/>
          <p:nvPr/>
        </p:nvSpPr>
        <p:spPr>
          <a:xfrm rot="10800000">
            <a:off x="8040216" y="1268760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动动手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DF725A-15FE-0990-90C9-6BB20043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56" y="2132856"/>
            <a:ext cx="9912424" cy="23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9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"/>
          <p:cNvSpPr>
            <a:spLocks noChangeArrowheads="1"/>
          </p:cNvSpPr>
          <p:nvPr/>
        </p:nvSpPr>
        <p:spPr bwMode="auto">
          <a:xfrm>
            <a:off x="-6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53251" name="组合 6"/>
          <p:cNvGrpSpPr>
            <a:grpSpLocks/>
          </p:cNvGrpSpPr>
          <p:nvPr/>
        </p:nvGrpSpPr>
        <p:grpSpPr bwMode="auto">
          <a:xfrm>
            <a:off x="107944" y="2874964"/>
            <a:ext cx="1943100" cy="1200329"/>
            <a:chOff x="0" y="1313877"/>
            <a:chExt cx="1943100" cy="1200242"/>
          </a:xfrm>
        </p:grpSpPr>
        <p:sp>
          <p:nvSpPr>
            <p:cNvPr id="53282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1200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背景</a:t>
              </a:r>
              <a:endPara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知识</a:t>
              </a:r>
            </a:p>
          </p:txBody>
        </p:sp>
        <p:sp>
          <p:nvSpPr>
            <p:cNvPr id="53283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2268532" y="924535"/>
            <a:ext cx="9083040" cy="47052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IPO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模型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—— 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程序的基本编写方法</a:t>
            </a:r>
          </a:p>
          <a:p>
            <a:pPr marL="342900" indent="-342900"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S 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Store 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存储，指令和数据（内存）</a:t>
            </a:r>
            <a:endParaRPr lang="en-US" altLang="zh-CN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rgbClr val="FF0000">
                    <a:alpha val="75000"/>
                  </a:srgbClr>
                </a:solidFill>
              </a:rPr>
              <a:t>I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Input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输入，程序的输入</a:t>
            </a:r>
            <a:endParaRPr lang="en-US" altLang="zh-CN" sz="2400" dirty="0">
              <a:solidFill>
                <a:schemeClr val="tx1">
                  <a:lumMod val="95000"/>
                  <a:lumOff val="5000"/>
                  <a:alpha val="75000"/>
                </a:schemeClr>
              </a:solidFill>
            </a:endParaRPr>
          </a:p>
          <a:p>
            <a:pPr marL="342900" indent="-342900"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2400" dirty="0">
                <a:solidFill>
                  <a:srgbClr val="FF0000">
                    <a:alpha val="75000"/>
                  </a:srgbClr>
                </a:solidFill>
              </a:rPr>
              <a:t>P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Process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处理，程序的主要逻辑</a:t>
            </a:r>
            <a:endParaRPr lang="en-US" altLang="zh-CN" sz="2400" dirty="0">
              <a:solidFill>
                <a:schemeClr val="tx1">
                  <a:lumMod val="95000"/>
                  <a:lumOff val="5000"/>
                  <a:alpha val="75000"/>
                </a:schemeClr>
              </a:solidFill>
            </a:endParaRPr>
          </a:p>
          <a:p>
            <a:pPr marL="342900" indent="-342900"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2400" dirty="0">
                <a:solidFill>
                  <a:srgbClr val="FF0000">
                    <a:alpha val="75000"/>
                  </a:srgbClr>
                </a:solidFill>
              </a:rPr>
              <a:t>O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Output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输出，程序的输出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E6383E-0D1D-CEAF-F924-FDEC3F68F4AE}"/>
              </a:ext>
            </a:extLst>
          </p:cNvPr>
          <p:cNvGrpSpPr/>
          <p:nvPr/>
        </p:nvGrpSpPr>
        <p:grpSpPr>
          <a:xfrm>
            <a:off x="8039046" y="1036417"/>
            <a:ext cx="3896964" cy="4998526"/>
            <a:chOff x="594728" y="1700808"/>
            <a:chExt cx="3896964" cy="4998526"/>
          </a:xfrm>
        </p:grpSpPr>
        <p:pic>
          <p:nvPicPr>
            <p:cNvPr id="3" name="Picture 2" descr="黑盒测试 - 搜狗百科">
              <a:extLst>
                <a:ext uri="{FF2B5EF4-FFF2-40B4-BE49-F238E27FC236}">
                  <a16:creationId xmlns:a16="http://schemas.microsoft.com/office/drawing/2014/main" id="{3E3D58C4-FBB9-1CDC-7FA6-4B155FECAB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46" b="6858"/>
            <a:stretch/>
          </p:blipFill>
          <p:spPr bwMode="auto">
            <a:xfrm>
              <a:off x="594728" y="1700808"/>
              <a:ext cx="3896964" cy="499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15A181F-DC38-74B0-6E51-523956B48571}"/>
                </a:ext>
              </a:extLst>
            </p:cNvPr>
            <p:cNvSpPr txBox="1"/>
            <p:nvPr/>
          </p:nvSpPr>
          <p:spPr>
            <a:xfrm>
              <a:off x="2666661" y="4391525"/>
              <a:ext cx="13597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9D2F07B-2DEB-9735-D656-8B1D4F77D610}"/>
              </a:ext>
            </a:extLst>
          </p:cNvPr>
          <p:cNvSpPr/>
          <p:nvPr/>
        </p:nvSpPr>
        <p:spPr>
          <a:xfrm>
            <a:off x="10607242" y="3370218"/>
            <a:ext cx="976947" cy="33092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Store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2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4ACAAC5-81E8-44E0-ADFF-E6CD956FE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2" y="183650"/>
            <a:ext cx="787439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求解问题示例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坐标转换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活用数据类型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C4B06EA-8CF2-4C45-97D3-0D9FA5BB3184}"/>
              </a:ext>
            </a:extLst>
          </p:cNvPr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noFill/>
          <a:ln w="38100" cap="flat" cmpd="sng" algn="ctr">
            <a:solidFill>
              <a:srgbClr val="738AC8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B3CD274-361F-4D17-9599-D88335690B5E}"/>
              </a:ext>
            </a:extLst>
          </p:cNvPr>
          <p:cNvSpPr txBox="1"/>
          <p:nvPr/>
        </p:nvSpPr>
        <p:spPr>
          <a:xfrm>
            <a:off x="209993" y="1351508"/>
            <a:ext cx="62697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8DDCF8"/>
                </a:solidFill>
              </a:rPr>
              <a:t>(</a:t>
            </a:r>
            <a:r>
              <a:rPr lang="zh-CN" altLang="en-US" sz="3200" dirty="0"/>
              <a:t>x1</a:t>
            </a:r>
            <a:r>
              <a:rPr lang="zh-CN" altLang="en-US" sz="3200" dirty="0">
                <a:solidFill>
                  <a:srgbClr val="8DDCF8"/>
                </a:solidFill>
              </a:rPr>
              <a:t>,</a:t>
            </a:r>
            <a:r>
              <a:rPr lang="zh-CN" altLang="en-US" sz="3200" dirty="0"/>
              <a:t>y1</a:t>
            </a:r>
            <a:r>
              <a:rPr lang="zh-CN" altLang="en-US" sz="3200" dirty="0">
                <a:solidFill>
                  <a:srgbClr val="8DDCF8"/>
                </a:solidFill>
              </a:rPr>
              <a:t>),(</a:t>
            </a:r>
            <a:r>
              <a:rPr lang="zh-CN" altLang="en-US" sz="3200" dirty="0"/>
              <a:t>x2</a:t>
            </a:r>
            <a:r>
              <a:rPr lang="zh-CN" altLang="en-US" sz="3200" dirty="0">
                <a:solidFill>
                  <a:srgbClr val="8DDCF8"/>
                </a:solidFill>
              </a:rPr>
              <a:t>,</a:t>
            </a:r>
            <a:r>
              <a:rPr lang="zh-CN" altLang="en-US" sz="3200" dirty="0"/>
              <a:t>y2</a:t>
            </a:r>
            <a:r>
              <a:rPr lang="zh-CN" altLang="en-US" sz="3200" dirty="0">
                <a:solidFill>
                  <a:srgbClr val="8DDCF8"/>
                </a:solidFill>
              </a:rPr>
              <a:t>),(</a:t>
            </a:r>
            <a:r>
              <a:rPr lang="zh-CN" altLang="en-US" sz="3200" dirty="0"/>
              <a:t>x3</a:t>
            </a:r>
            <a:r>
              <a:rPr lang="zh-CN" altLang="en-US" sz="3200" dirty="0">
                <a:solidFill>
                  <a:srgbClr val="8DDCF8"/>
                </a:solidFill>
              </a:rPr>
              <a:t>,</a:t>
            </a:r>
            <a:r>
              <a:rPr lang="zh-CN" altLang="en-US" sz="3200" dirty="0"/>
              <a:t>y3</a:t>
            </a:r>
            <a:r>
              <a:rPr lang="zh-CN" altLang="en-US" sz="3200" dirty="0">
                <a:solidFill>
                  <a:srgbClr val="8DDCF8"/>
                </a:solidFill>
              </a:rPr>
              <a:t>)</a:t>
            </a:r>
          </a:p>
          <a:p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EE8190-0D82-495F-9CE5-076485C676BF}"/>
              </a:ext>
            </a:extLst>
          </p:cNvPr>
          <p:cNvSpPr txBox="1"/>
          <p:nvPr/>
        </p:nvSpPr>
        <p:spPr>
          <a:xfrm>
            <a:off x="352025" y="2428726"/>
            <a:ext cx="11081784" cy="42711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#include &lt;</a:t>
            </a:r>
            <a:r>
              <a:rPr lang="en-US" altLang="zh-CN" sz="2800" dirty="0" err="1">
                <a:solidFill>
                  <a:srgbClr val="FF0000"/>
                </a:solidFill>
              </a:rPr>
              <a:t>cstdio</a:t>
            </a:r>
            <a:r>
              <a:rPr lang="en-US" altLang="zh-CN" sz="2800" dirty="0">
                <a:solidFill>
                  <a:srgbClr val="FF000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int x1=0,y1=0,x2=0,y2=0,x3=0,y3=0;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/>
              <a:t>scanf</a:t>
            </a:r>
            <a:r>
              <a:rPr lang="en-US" altLang="zh-CN" sz="2800" dirty="0"/>
              <a:t>( </a:t>
            </a:r>
            <a:r>
              <a:rPr lang="en-US" altLang="zh-CN" sz="2800" b="1" dirty="0">
                <a:solidFill>
                  <a:srgbClr val="FF0000"/>
                </a:solidFill>
              </a:rPr>
              <a:t>“</a:t>
            </a:r>
            <a:r>
              <a:rPr lang="en-US" altLang="zh-CN" sz="2800" dirty="0">
                <a:solidFill>
                  <a:srgbClr val="00B0F0"/>
                </a:solidFill>
              </a:rPr>
              <a:t>(</a:t>
            </a:r>
            <a:r>
              <a:rPr lang="en-US" altLang="zh-CN" sz="2800" dirty="0"/>
              <a:t>%</a:t>
            </a:r>
            <a:r>
              <a:rPr lang="en-US" altLang="zh-CN" sz="2800" dirty="0" err="1"/>
              <a:t>d</a:t>
            </a:r>
            <a:r>
              <a:rPr lang="en-US" altLang="zh-CN" sz="2800" dirty="0" err="1">
                <a:solidFill>
                  <a:srgbClr val="00B0F0"/>
                </a:solidFill>
              </a:rPr>
              <a:t>,</a:t>
            </a:r>
            <a:r>
              <a:rPr lang="en-US" altLang="zh-CN" sz="2800" dirty="0" err="1">
                <a:solidFill>
                  <a:srgbClr val="FF7C80"/>
                </a:solidFill>
              </a:rPr>
              <a:t>%d</a:t>
            </a:r>
            <a:r>
              <a:rPr lang="en-US" altLang="zh-CN" sz="2800" dirty="0">
                <a:solidFill>
                  <a:srgbClr val="00B0F0"/>
                </a:solidFill>
              </a:rPr>
              <a:t>), (</a:t>
            </a:r>
            <a:r>
              <a:rPr lang="en-US" altLang="zh-CN" sz="2800" dirty="0"/>
              <a:t>%</a:t>
            </a:r>
            <a:r>
              <a:rPr lang="en-US" altLang="zh-CN" sz="2800" dirty="0" err="1"/>
              <a:t>d</a:t>
            </a:r>
            <a:r>
              <a:rPr lang="en-US" altLang="zh-CN" sz="2800" dirty="0" err="1">
                <a:solidFill>
                  <a:srgbClr val="00B0F0"/>
                </a:solidFill>
              </a:rPr>
              <a:t>,</a:t>
            </a:r>
            <a:r>
              <a:rPr lang="en-US" altLang="zh-CN" sz="2800" dirty="0" err="1"/>
              <a:t>%d</a:t>
            </a:r>
            <a:r>
              <a:rPr lang="en-US" altLang="zh-CN" sz="2800" dirty="0">
                <a:solidFill>
                  <a:srgbClr val="00B0F0"/>
                </a:solidFill>
              </a:rPr>
              <a:t>), (</a:t>
            </a:r>
            <a:r>
              <a:rPr lang="en-US" altLang="zh-CN" sz="2800" dirty="0"/>
              <a:t>%</a:t>
            </a:r>
            <a:r>
              <a:rPr lang="en-US" altLang="zh-CN" sz="2800" dirty="0" err="1"/>
              <a:t>d</a:t>
            </a:r>
            <a:r>
              <a:rPr lang="en-US" altLang="zh-CN" sz="2800" dirty="0" err="1">
                <a:solidFill>
                  <a:srgbClr val="00B0F0"/>
                </a:solidFill>
              </a:rPr>
              <a:t>,</a:t>
            </a:r>
            <a:r>
              <a:rPr lang="en-US" altLang="zh-CN" sz="2800" dirty="0" err="1"/>
              <a:t>%d</a:t>
            </a:r>
            <a:r>
              <a:rPr lang="en-US" altLang="zh-CN" sz="2800" dirty="0">
                <a:solidFill>
                  <a:srgbClr val="00B0F0"/>
                </a:solidFill>
              </a:rPr>
              <a:t>)</a:t>
            </a:r>
            <a:r>
              <a:rPr lang="en-US" altLang="zh-CN" sz="2800" b="1" dirty="0">
                <a:solidFill>
                  <a:srgbClr val="FF0000"/>
                </a:solidFill>
              </a:rPr>
              <a:t>” </a:t>
            </a:r>
            <a:r>
              <a:rPr lang="en-US" altLang="zh-CN" sz="2800" dirty="0"/>
              <a:t>, &amp;x1,</a:t>
            </a:r>
            <a:r>
              <a:rPr lang="en-US" altLang="zh-CN" sz="2800" u="sng" dirty="0">
                <a:solidFill>
                  <a:srgbClr val="0066FF"/>
                </a:solidFill>
              </a:rPr>
              <a:t>&amp;</a:t>
            </a:r>
            <a:r>
              <a:rPr lang="en-US" altLang="zh-CN" sz="2800" dirty="0">
                <a:solidFill>
                  <a:srgbClr val="FF7C80"/>
                </a:solidFill>
              </a:rPr>
              <a:t>y1</a:t>
            </a:r>
            <a:r>
              <a:rPr lang="en-US" altLang="zh-CN" sz="2800" dirty="0"/>
              <a:t>,&amp;x2,&amp;y2,&amp;x3,&amp;y3 );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/>
              <a:t>printf</a:t>
            </a:r>
            <a:r>
              <a:rPr lang="en-US" altLang="zh-CN" sz="2800" dirty="0"/>
              <a:t>( </a:t>
            </a:r>
            <a:r>
              <a:rPr lang="en-US" altLang="zh-CN" sz="2800" b="1" dirty="0">
                <a:solidFill>
                  <a:srgbClr val="FF0000"/>
                </a:solidFill>
              </a:rPr>
              <a:t>“</a:t>
            </a:r>
            <a:r>
              <a:rPr lang="en-US" altLang="zh-CN" sz="2800" dirty="0">
                <a:solidFill>
                  <a:srgbClr val="00B0F0"/>
                </a:solidFill>
              </a:rPr>
              <a:t>[</a:t>
            </a:r>
            <a:r>
              <a:rPr lang="en-US" altLang="zh-CN" sz="2800" dirty="0"/>
              <a:t>%</a:t>
            </a:r>
            <a:r>
              <a:rPr lang="en-US" altLang="zh-CN" sz="2800" dirty="0" err="1"/>
              <a:t>d</a:t>
            </a:r>
            <a:r>
              <a:rPr lang="en-US" altLang="zh-CN" sz="2800" dirty="0" err="1">
                <a:solidFill>
                  <a:srgbClr val="00B0F0"/>
                </a:solidFill>
              </a:rPr>
              <a:t>,</a:t>
            </a:r>
            <a:r>
              <a:rPr lang="en-US" altLang="zh-CN" sz="2800" dirty="0" err="1"/>
              <a:t>%d</a:t>
            </a:r>
            <a:r>
              <a:rPr lang="en-US" altLang="zh-CN" sz="2800" dirty="0">
                <a:solidFill>
                  <a:srgbClr val="00B0F0"/>
                </a:solidFill>
              </a:rPr>
              <a:t>]</a:t>
            </a:r>
            <a:r>
              <a:rPr lang="en-US" altLang="zh-CN" sz="2800" dirty="0">
                <a:solidFill>
                  <a:srgbClr val="609A56"/>
                </a:solidFill>
              </a:rPr>
              <a:t>\n</a:t>
            </a:r>
            <a:r>
              <a:rPr lang="en-US" altLang="zh-CN" sz="2800" dirty="0">
                <a:solidFill>
                  <a:srgbClr val="00B0F0"/>
                </a:solidFill>
              </a:rPr>
              <a:t>[</a:t>
            </a:r>
            <a:r>
              <a:rPr lang="en-US" altLang="zh-CN" sz="2800" dirty="0"/>
              <a:t>%</a:t>
            </a:r>
            <a:r>
              <a:rPr lang="en-US" altLang="zh-CN" sz="2800" dirty="0" err="1"/>
              <a:t>d</a:t>
            </a:r>
            <a:r>
              <a:rPr lang="en-US" altLang="zh-CN" sz="2800" dirty="0" err="1">
                <a:solidFill>
                  <a:srgbClr val="00B0F0"/>
                </a:solidFill>
              </a:rPr>
              <a:t>,</a:t>
            </a:r>
            <a:r>
              <a:rPr lang="en-US" altLang="zh-CN" sz="2800" dirty="0" err="1"/>
              <a:t>%d</a:t>
            </a:r>
            <a:r>
              <a:rPr lang="en-US" altLang="zh-CN" sz="2800" dirty="0">
                <a:solidFill>
                  <a:srgbClr val="00B0F0"/>
                </a:solidFill>
              </a:rPr>
              <a:t>]</a:t>
            </a:r>
            <a:r>
              <a:rPr lang="en-US" altLang="zh-CN" sz="2800" dirty="0">
                <a:solidFill>
                  <a:srgbClr val="609A56"/>
                </a:solidFill>
              </a:rPr>
              <a:t>\n</a:t>
            </a:r>
            <a:r>
              <a:rPr lang="en-US" altLang="zh-CN" sz="2800" dirty="0">
                <a:solidFill>
                  <a:srgbClr val="00B0F0"/>
                </a:solidFill>
              </a:rPr>
              <a:t>[</a:t>
            </a:r>
            <a:r>
              <a:rPr lang="en-US" altLang="zh-CN" sz="2800" dirty="0">
                <a:solidFill>
                  <a:srgbClr val="FF7C80"/>
                </a:solidFill>
              </a:rPr>
              <a:t>%</a:t>
            </a:r>
            <a:r>
              <a:rPr lang="en-US" altLang="zh-CN" sz="2800" dirty="0" err="1">
                <a:solidFill>
                  <a:srgbClr val="FF7C80"/>
                </a:solidFill>
              </a:rPr>
              <a:t>d</a:t>
            </a:r>
            <a:r>
              <a:rPr lang="en-US" altLang="zh-CN" sz="2800" dirty="0" err="1">
                <a:solidFill>
                  <a:srgbClr val="00B0F0"/>
                </a:solidFill>
              </a:rPr>
              <a:t>,</a:t>
            </a:r>
            <a:r>
              <a:rPr lang="en-US" altLang="zh-CN" sz="2800" dirty="0" err="1"/>
              <a:t>%d</a:t>
            </a:r>
            <a:r>
              <a:rPr lang="en-US" altLang="zh-CN" sz="2800" dirty="0">
                <a:solidFill>
                  <a:srgbClr val="00B0F0"/>
                </a:solidFill>
              </a:rPr>
              <a:t>]</a:t>
            </a:r>
            <a:r>
              <a:rPr lang="en-US" altLang="zh-CN" sz="2800" b="1" dirty="0">
                <a:solidFill>
                  <a:srgbClr val="FF0000"/>
                </a:solidFill>
              </a:rPr>
              <a:t>” </a:t>
            </a:r>
            <a:r>
              <a:rPr lang="en-US" altLang="zh-CN" sz="2800" dirty="0"/>
              <a:t>, x1,y1,x2,y2,</a:t>
            </a:r>
            <a:r>
              <a:rPr lang="en-US" altLang="zh-CN" sz="2800" dirty="0">
                <a:solidFill>
                  <a:srgbClr val="FF7C80"/>
                </a:solidFill>
              </a:rPr>
              <a:t>x3</a:t>
            </a:r>
            <a:r>
              <a:rPr lang="en-US" altLang="zh-CN" sz="2800" dirty="0"/>
              <a:t>,y3 );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// C</a:t>
            </a:r>
            <a:r>
              <a:rPr lang="zh-CN" altLang="en-US" sz="2200" dirty="0"/>
              <a:t>语言的输入函数</a:t>
            </a:r>
            <a:r>
              <a:rPr lang="en-US" altLang="zh-CN" sz="2200" dirty="0" err="1"/>
              <a:t>scanf</a:t>
            </a:r>
            <a:r>
              <a:rPr lang="en-US" altLang="zh-CN" sz="2200" dirty="0"/>
              <a:t>(“</a:t>
            </a:r>
            <a:r>
              <a:rPr lang="zh-CN" altLang="en-US" sz="2200" dirty="0"/>
              <a:t>格式控制字符串</a:t>
            </a:r>
            <a:r>
              <a:rPr lang="en-US" altLang="zh-CN" sz="2200" dirty="0"/>
              <a:t>”</a:t>
            </a:r>
            <a:r>
              <a:rPr lang="zh-CN" altLang="en-US" sz="2200" dirty="0"/>
              <a:t>，变量</a:t>
            </a:r>
            <a:r>
              <a:rPr lang="zh-CN" altLang="en-US" sz="2200" dirty="0">
                <a:solidFill>
                  <a:srgbClr val="FF0000"/>
                </a:solidFill>
              </a:rPr>
              <a:t>内存序列</a:t>
            </a:r>
            <a:r>
              <a:rPr lang="en-US" altLang="zh-CN" sz="2200" dirty="0"/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// C</a:t>
            </a:r>
            <a:r>
              <a:rPr lang="zh-CN" altLang="en-US" sz="2200" dirty="0"/>
              <a:t>语言的输出函数</a:t>
            </a:r>
            <a:r>
              <a:rPr lang="en-US" altLang="zh-CN" sz="2200" dirty="0" err="1"/>
              <a:t>printf</a:t>
            </a:r>
            <a:r>
              <a:rPr lang="en-US" altLang="zh-CN" sz="2200" dirty="0"/>
              <a:t>(“</a:t>
            </a:r>
            <a:r>
              <a:rPr lang="zh-CN" altLang="en-US" sz="2200" dirty="0"/>
              <a:t>格式控制字符串</a:t>
            </a:r>
            <a:r>
              <a:rPr lang="en-US" altLang="zh-CN" sz="2200" dirty="0"/>
              <a:t>”</a:t>
            </a:r>
            <a:r>
              <a:rPr lang="zh-CN" altLang="en-US" sz="2200" dirty="0"/>
              <a:t>，变量</a:t>
            </a:r>
            <a:r>
              <a:rPr lang="zh-CN" altLang="en-US" sz="2200" dirty="0">
                <a:solidFill>
                  <a:srgbClr val="FF0000"/>
                </a:solidFill>
              </a:rPr>
              <a:t>名序列</a:t>
            </a:r>
            <a:r>
              <a:rPr lang="en-US" altLang="zh-CN" sz="2200" dirty="0"/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// &amp;y1 : </a:t>
            </a:r>
            <a:r>
              <a:rPr lang="zh-CN" altLang="en-US" sz="2200" dirty="0"/>
              <a:t>取变量</a:t>
            </a:r>
            <a:r>
              <a:rPr lang="en-US" altLang="zh-CN" sz="2200" dirty="0"/>
              <a:t>y1</a:t>
            </a:r>
            <a:r>
              <a:rPr lang="zh-CN" altLang="en-US" sz="2200" dirty="0"/>
              <a:t>的内存地址 ，</a:t>
            </a:r>
            <a:r>
              <a:rPr lang="en-US" altLang="zh-CN" sz="2200" dirty="0"/>
              <a:t>’\n’</a:t>
            </a:r>
            <a:r>
              <a:rPr lang="zh-CN" altLang="en-US" sz="2200" dirty="0"/>
              <a:t>：转义字符，表示输出换行，同</a:t>
            </a:r>
            <a:r>
              <a:rPr lang="en-US" altLang="zh-CN" sz="2200" dirty="0" err="1"/>
              <a:t>endl</a:t>
            </a:r>
            <a:endParaRPr lang="zh-CN" altLang="en-US" sz="2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82C118-CBF4-4C25-BB0D-7D5FC0AC85ED}"/>
              </a:ext>
            </a:extLst>
          </p:cNvPr>
          <p:cNvSpPr txBox="1"/>
          <p:nvPr/>
        </p:nvSpPr>
        <p:spPr>
          <a:xfrm>
            <a:off x="5466920" y="917402"/>
            <a:ext cx="18846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zh-CN" altLang="en-US" dirty="0">
                <a:solidFill>
                  <a:srgbClr val="8DDCF8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x1</a:t>
            </a:r>
            <a:r>
              <a:rPr lang="zh-CN" altLang="en-US" dirty="0">
                <a:solidFill>
                  <a:srgbClr val="8DDCF8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y1</a:t>
            </a:r>
            <a:r>
              <a:rPr lang="zh-CN" altLang="en-US" dirty="0">
                <a:solidFill>
                  <a:srgbClr val="8DDCF8"/>
                </a:solidFill>
              </a:rPr>
              <a:t>]</a:t>
            </a:r>
          </a:p>
          <a:p>
            <a:r>
              <a:rPr lang="zh-CN" altLang="en-US" dirty="0">
                <a:solidFill>
                  <a:srgbClr val="8DDCF8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x2</a:t>
            </a:r>
            <a:r>
              <a:rPr lang="zh-CN" altLang="en-US" dirty="0">
                <a:solidFill>
                  <a:srgbClr val="8DDCF8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y2</a:t>
            </a:r>
            <a:r>
              <a:rPr lang="zh-CN" altLang="en-US" dirty="0">
                <a:solidFill>
                  <a:srgbClr val="8DDCF8"/>
                </a:solidFill>
              </a:rPr>
              <a:t>]</a:t>
            </a:r>
          </a:p>
          <a:p>
            <a:r>
              <a:rPr lang="zh-CN" altLang="en-US" dirty="0">
                <a:solidFill>
                  <a:srgbClr val="8DDCF8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x3</a:t>
            </a:r>
            <a:r>
              <a:rPr lang="zh-CN" altLang="en-US" dirty="0">
                <a:solidFill>
                  <a:srgbClr val="8DDCF8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y3</a:t>
            </a:r>
            <a:r>
              <a:rPr lang="zh-CN" altLang="en-US" dirty="0">
                <a:solidFill>
                  <a:srgbClr val="8DDCF8"/>
                </a:solidFill>
              </a:rPr>
              <a:t>]</a:t>
            </a:r>
            <a:endParaRPr lang="en-US" altLang="zh-CN" dirty="0">
              <a:solidFill>
                <a:srgbClr val="8DDC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91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404040"/>
                </a:solidFill>
              </a:rPr>
              <a:t>CG</a:t>
            </a:r>
            <a:r>
              <a:rPr lang="zh-CN" altLang="en-US" b="1" dirty="0">
                <a:solidFill>
                  <a:srgbClr val="404040"/>
                </a:solidFill>
              </a:rPr>
              <a:t>系统作业自查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" y="5853270"/>
            <a:ext cx="936345" cy="866794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EF32A171-5923-4D0C-9CB2-CA5C155ABB25}"/>
              </a:ext>
            </a:extLst>
          </p:cNvPr>
          <p:cNvSpPr txBox="1"/>
          <p:nvPr/>
        </p:nvSpPr>
        <p:spPr>
          <a:xfrm>
            <a:off x="6984733" y="1463686"/>
            <a:ext cx="36710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程序基本结构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59B6C-AFF8-44C4-86B1-72B8817F8BAF}"/>
              </a:ext>
            </a:extLst>
          </p:cNvPr>
          <p:cNvSpPr/>
          <p:nvPr/>
        </p:nvSpPr>
        <p:spPr>
          <a:xfrm>
            <a:off x="8284897" y="19128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4BCDB-CD6B-4896-BB7A-88941D1985AC}"/>
              </a:ext>
            </a:extLst>
          </p:cNvPr>
          <p:cNvSpPr/>
          <p:nvPr/>
        </p:nvSpPr>
        <p:spPr>
          <a:xfrm>
            <a:off x="8534974" y="2176209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30A028B-DB3B-444D-8B8D-1FDB71CF1DEC}"/>
              </a:ext>
            </a:extLst>
          </p:cNvPr>
          <p:cNvSpPr txBox="1"/>
          <p:nvPr/>
        </p:nvSpPr>
        <p:spPr>
          <a:xfrm rot="2300244">
            <a:off x="9899132" y="793632"/>
            <a:ext cx="25350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程序基本元素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14FD2E-EF2E-4C66-A1B9-57F922263FDB}"/>
              </a:ext>
            </a:extLst>
          </p:cNvPr>
          <p:cNvSpPr/>
          <p:nvPr/>
        </p:nvSpPr>
        <p:spPr>
          <a:xfrm>
            <a:off x="8281079" y="4245980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41759E-71E5-4272-91FB-7CAC11B7964B}"/>
              </a:ext>
            </a:extLst>
          </p:cNvPr>
          <p:cNvSpPr/>
          <p:nvPr/>
        </p:nvSpPr>
        <p:spPr>
          <a:xfrm>
            <a:off x="8531322" y="4872936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480C61-28F2-4B17-B23B-0775EB3FB4C8}"/>
              </a:ext>
            </a:extLst>
          </p:cNvPr>
          <p:cNvSpPr/>
          <p:nvPr/>
        </p:nvSpPr>
        <p:spPr>
          <a:xfrm>
            <a:off x="3473009" y="6444017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3D8C4C-2198-32FF-0413-D2E5DC15E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70" y="778516"/>
            <a:ext cx="6797067" cy="30696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FF28A1-4CA1-5625-F74A-58923810F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24"/>
          <a:stretch/>
        </p:blipFill>
        <p:spPr>
          <a:xfrm>
            <a:off x="1679677" y="4112112"/>
            <a:ext cx="5858097" cy="25644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846AAA-BE1F-7CDE-0019-3DA17860E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012" y="72509"/>
            <a:ext cx="4310729" cy="649248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90E29A5-56F4-313E-8E3E-B5F8A3FD3AF5}"/>
              </a:ext>
            </a:extLst>
          </p:cNvPr>
          <p:cNvSpPr/>
          <p:nvPr/>
        </p:nvSpPr>
        <p:spPr>
          <a:xfrm>
            <a:off x="1775520" y="5395873"/>
            <a:ext cx="3744416" cy="33738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079CD5A-5987-50E3-541E-002571470379}"/>
              </a:ext>
            </a:extLst>
          </p:cNvPr>
          <p:cNvSpPr/>
          <p:nvPr/>
        </p:nvSpPr>
        <p:spPr>
          <a:xfrm>
            <a:off x="1775520" y="5789527"/>
            <a:ext cx="3744416" cy="37577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52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课堂示例</a:t>
            </a:r>
            <a:r>
              <a:rPr lang="en-US" altLang="zh-CN" b="1" dirty="0">
                <a:solidFill>
                  <a:srgbClr val="404040"/>
                </a:solidFill>
              </a:rPr>
              <a:t>1</a:t>
            </a:r>
            <a:r>
              <a:rPr lang="zh-CN" altLang="en-US" b="1" dirty="0">
                <a:solidFill>
                  <a:srgbClr val="404040"/>
                </a:solidFill>
              </a:rPr>
              <a:t>：让计算机说出来 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66" y="78523"/>
            <a:ext cx="936345" cy="8667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52B6D1E-9741-4E51-8F3F-560DE129C71A}"/>
              </a:ext>
            </a:extLst>
          </p:cNvPr>
          <p:cNvSpPr/>
          <p:nvPr/>
        </p:nvSpPr>
        <p:spPr>
          <a:xfrm>
            <a:off x="224245" y="2543976"/>
            <a:ext cx="4558877" cy="3765344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8E27D0-6ADF-4484-A2FD-5869E5C6144F}"/>
              </a:ext>
            </a:extLst>
          </p:cNvPr>
          <p:cNvSpPr/>
          <p:nvPr/>
        </p:nvSpPr>
        <p:spPr>
          <a:xfrm>
            <a:off x="239347" y="1119554"/>
            <a:ext cx="1107706" cy="1040278"/>
          </a:xfrm>
          <a:prstGeom prst="rect">
            <a:avLst/>
          </a:prstGeom>
          <a:solidFill>
            <a:srgbClr val="DB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E5ACF0-CD40-4017-B096-A29274B4F447}"/>
              </a:ext>
            </a:extLst>
          </p:cNvPr>
          <p:cNvSpPr/>
          <p:nvPr/>
        </p:nvSpPr>
        <p:spPr>
          <a:xfrm>
            <a:off x="1775520" y="1123762"/>
            <a:ext cx="4558877" cy="136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B17EB8ED-AE01-433E-96E5-D381E448CC6C}"/>
              </a:ext>
            </a:extLst>
          </p:cNvPr>
          <p:cNvSpPr txBox="1"/>
          <p:nvPr/>
        </p:nvSpPr>
        <p:spPr>
          <a:xfrm>
            <a:off x="1370393" y="1369496"/>
            <a:ext cx="405864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latin typeface="微软雅黑" pitchFamily="34" charset="-122"/>
                <a:ea typeface="微软雅黑" pitchFamily="34" charset="-122"/>
              </a:rPr>
              <a:t>问题：打印“你好，大学”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B313BFE-C792-45EB-BF60-42C7583EA4A7}"/>
              </a:ext>
            </a:extLst>
          </p:cNvPr>
          <p:cNvGrpSpPr/>
          <p:nvPr/>
        </p:nvGrpSpPr>
        <p:grpSpPr>
          <a:xfrm>
            <a:off x="534071" y="2883414"/>
            <a:ext cx="4121769" cy="2881229"/>
            <a:chOff x="5035061" y="2171560"/>
            <a:chExt cx="1877060" cy="2160922"/>
          </a:xfrm>
        </p:grpSpPr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74AB7D87-FBFB-4AB4-8FA1-9E45818A9A29}"/>
                </a:ext>
              </a:extLst>
            </p:cNvPr>
            <p:cNvSpPr txBox="1"/>
            <p:nvPr/>
          </p:nvSpPr>
          <p:spPr>
            <a:xfrm>
              <a:off x="5035061" y="2171560"/>
              <a:ext cx="1872173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Edit </a:t>
              </a:r>
              <a:r>
                <a:rPr lang="en-US" altLang="zh-CN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 CPP file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hello.cpp</a:t>
              </a:r>
            </a:p>
            <a:p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D7C8B28D-4625-4D87-9EC7-71C1B6F69017}"/>
                </a:ext>
              </a:extLst>
            </p:cNvPr>
            <p:cNvSpPr txBox="1"/>
            <p:nvPr/>
          </p:nvSpPr>
          <p:spPr>
            <a:xfrm>
              <a:off x="5039948" y="3893901"/>
              <a:ext cx="187217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Run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： </a:t>
              </a:r>
              <a:r>
                <a:rPr lang="en-US" altLang="zh-CN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hello.exe</a:t>
              </a:r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C42E9E8-FA85-4C4B-B8DC-0F4781060B0B}"/>
                </a:ext>
              </a:extLst>
            </p:cNvPr>
            <p:cNvSpPr txBox="1"/>
            <p:nvPr/>
          </p:nvSpPr>
          <p:spPr>
            <a:xfrm>
              <a:off x="5035061" y="3168641"/>
              <a:ext cx="187217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Compile</a:t>
              </a:r>
              <a:r>
                <a:rPr lang="en-US" altLang="zh-CN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and </a:t>
              </a:r>
              <a:r>
                <a:rPr lang="en-US" altLang="zh-CN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Link</a:t>
              </a:r>
              <a:endParaRPr lang="zh-CN" altLang="en-US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211AD9C3-5B52-48FB-89AF-4B2804EFAF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60"/>
          <a:stretch/>
        </p:blipFill>
        <p:spPr>
          <a:xfrm>
            <a:off x="410976" y="1178088"/>
            <a:ext cx="746239" cy="947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2DB8D5-2C3B-0BA7-68AC-DCE8EA973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123" y="1853952"/>
            <a:ext cx="7402160" cy="49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404040"/>
                </a:solidFill>
              </a:rPr>
              <a:t>CPP</a:t>
            </a:r>
            <a:r>
              <a:rPr lang="zh-CN" altLang="en-US" b="1" dirty="0">
                <a:solidFill>
                  <a:srgbClr val="404040"/>
                </a:solidFill>
              </a:rPr>
              <a:t>程序的处理过程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66" y="78523"/>
            <a:ext cx="936345" cy="86679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F2443E1-BBBF-4462-B64F-12531AD7140F}"/>
              </a:ext>
            </a:extLst>
          </p:cNvPr>
          <p:cNvGrpSpPr/>
          <p:nvPr/>
        </p:nvGrpSpPr>
        <p:grpSpPr>
          <a:xfrm>
            <a:off x="124447" y="962041"/>
            <a:ext cx="6835650" cy="4267159"/>
            <a:chOff x="1738422" y="1106129"/>
            <a:chExt cx="8511363" cy="5189121"/>
          </a:xfrm>
        </p:grpSpPr>
        <p:pic>
          <p:nvPicPr>
            <p:cNvPr id="6" name="Picture 2" descr="查看源图像">
              <a:extLst>
                <a:ext uri="{FF2B5EF4-FFF2-40B4-BE49-F238E27FC236}">
                  <a16:creationId xmlns:a16="http://schemas.microsoft.com/office/drawing/2014/main" id="{E9FC418B-C17B-47CB-B4F7-74588FB00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8422" y="1106129"/>
              <a:ext cx="8511363" cy="5189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9B786FF-34CA-4724-A128-D31132253882}"/>
                </a:ext>
              </a:extLst>
            </p:cNvPr>
            <p:cNvSpPr/>
            <p:nvPr/>
          </p:nvSpPr>
          <p:spPr>
            <a:xfrm>
              <a:off x="3296093" y="3795823"/>
              <a:ext cx="212652" cy="2870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E74AC4D-A5A1-4A7F-A395-3F7A8B807BE0}"/>
                </a:ext>
              </a:extLst>
            </p:cNvPr>
            <p:cNvSpPr txBox="1"/>
            <p:nvPr/>
          </p:nvSpPr>
          <p:spPr>
            <a:xfrm>
              <a:off x="3234463" y="4635075"/>
              <a:ext cx="827174" cy="4865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5259CA"/>
                  </a:solidFill>
                </a:rPr>
                <a:t>.</a:t>
              </a:r>
              <a:r>
                <a:rPr lang="en-US" altLang="zh-CN" sz="2000" b="1" dirty="0" err="1">
                  <a:solidFill>
                    <a:srgbClr val="5259CA"/>
                  </a:solidFill>
                </a:rPr>
                <a:t>cpp</a:t>
              </a:r>
              <a:endParaRPr lang="zh-CN" altLang="en-US" sz="2000" b="1" dirty="0">
                <a:solidFill>
                  <a:srgbClr val="5259CA"/>
                </a:solidFill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49CF8E88-7AE1-4EAB-8BCC-6431B75B61F6}"/>
                </a:ext>
              </a:extLst>
            </p:cNvPr>
            <p:cNvSpPr/>
            <p:nvPr/>
          </p:nvSpPr>
          <p:spPr>
            <a:xfrm>
              <a:off x="8392632" y="1938669"/>
              <a:ext cx="294168" cy="33669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134E7133-36A2-4D7C-864B-AD7804C0F248}"/>
                </a:ext>
              </a:extLst>
            </p:cNvPr>
            <p:cNvSpPr/>
            <p:nvPr/>
          </p:nvSpPr>
          <p:spPr>
            <a:xfrm>
              <a:off x="6829647" y="2075114"/>
              <a:ext cx="212652" cy="2870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3" descr="F:\C++程序设计\tu\tu\CJ1.tif">
            <a:extLst>
              <a:ext uri="{FF2B5EF4-FFF2-40B4-BE49-F238E27FC236}">
                <a16:creationId xmlns:a16="http://schemas.microsoft.com/office/drawing/2014/main" id="{E4EC0BF4-B365-4D9C-A175-9AD1280A1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958" y="965239"/>
            <a:ext cx="3450463" cy="545140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75A3C8-AAEF-1042-7BFD-4F38BDDBA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69" y="4635714"/>
            <a:ext cx="2289534" cy="17809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053DB65-BC81-09E2-3491-A1D1B4D7B9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027" b="24428"/>
          <a:stretch/>
        </p:blipFill>
        <p:spPr>
          <a:xfrm>
            <a:off x="3374449" y="5493458"/>
            <a:ext cx="2019300" cy="6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73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箭头连接符 32"/>
          <p:cNvCxnSpPr/>
          <p:nvPr/>
        </p:nvCxnSpPr>
        <p:spPr>
          <a:xfrm flipV="1">
            <a:off x="1526743" y="2324877"/>
            <a:ext cx="2265004" cy="1872208"/>
          </a:xfrm>
          <a:prstGeom prst="straightConnector1">
            <a:avLst/>
          </a:prstGeom>
          <a:ln w="28575">
            <a:solidFill>
              <a:srgbClr val="DB29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-48683" y="2947687"/>
            <a:ext cx="4124915" cy="4033709"/>
            <a:chOff x="686226" y="3090018"/>
            <a:chExt cx="3093686" cy="3025282"/>
          </a:xfrm>
        </p:grpSpPr>
        <p:sp>
          <p:nvSpPr>
            <p:cNvPr id="6" name="Arc 327"/>
            <p:cNvSpPr>
              <a:spLocks/>
            </p:cNvSpPr>
            <p:nvPr/>
          </p:nvSpPr>
          <p:spPr bwMode="auto">
            <a:xfrm>
              <a:off x="911888" y="3666081"/>
              <a:ext cx="2121126" cy="2121125"/>
            </a:xfrm>
            <a:custGeom>
              <a:avLst/>
              <a:gdLst>
                <a:gd name="T0" fmla="*/ 0 w 21600"/>
                <a:gd name="T1" fmla="*/ 0 h 21684"/>
                <a:gd name="T2" fmla="*/ 216 w 21600"/>
                <a:gd name="T3" fmla="*/ 215 h 21684"/>
                <a:gd name="T4" fmla="*/ 0 w 21600"/>
                <a:gd name="T5" fmla="*/ 214 h 2168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84"/>
                <a:gd name="T11" fmla="*/ 21600 w 21600"/>
                <a:gd name="T12" fmla="*/ 21684 h 216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84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</a:path>
                <a:path w="21600" h="21684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DB2914"/>
            </a:solidFill>
            <a:ln w="381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3200"/>
            </a:p>
          </p:txBody>
        </p:sp>
        <p:sp>
          <p:nvSpPr>
            <p:cNvPr id="7" name="Arc 328"/>
            <p:cNvSpPr>
              <a:spLocks/>
            </p:cNvSpPr>
            <p:nvPr/>
          </p:nvSpPr>
          <p:spPr bwMode="auto">
            <a:xfrm>
              <a:off x="911887" y="4359341"/>
              <a:ext cx="1427865" cy="1427865"/>
            </a:xfrm>
            <a:custGeom>
              <a:avLst/>
              <a:gdLst>
                <a:gd name="T0" fmla="*/ 0 w 21600"/>
                <a:gd name="T1" fmla="*/ 0 h 21684"/>
                <a:gd name="T2" fmla="*/ 96 w 21600"/>
                <a:gd name="T3" fmla="*/ 96 h 21684"/>
                <a:gd name="T4" fmla="*/ 0 w 21600"/>
                <a:gd name="T5" fmla="*/ 95 h 2168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84"/>
                <a:gd name="T11" fmla="*/ 21600 w 21600"/>
                <a:gd name="T12" fmla="*/ 21684 h 216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84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</a:path>
                <a:path w="21600" h="21684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DFD2A0"/>
            </a:solidFill>
            <a:ln w="19050" cap="rnd">
              <a:solidFill>
                <a:srgbClr val="DFD2A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3200"/>
            </a:p>
          </p:txBody>
        </p:sp>
        <p:sp>
          <p:nvSpPr>
            <p:cNvPr id="8" name="Arc 329"/>
            <p:cNvSpPr>
              <a:spLocks/>
            </p:cNvSpPr>
            <p:nvPr/>
          </p:nvSpPr>
          <p:spPr bwMode="auto">
            <a:xfrm>
              <a:off x="911888" y="5037575"/>
              <a:ext cx="749632" cy="749631"/>
            </a:xfrm>
            <a:custGeom>
              <a:avLst/>
              <a:gdLst>
                <a:gd name="T0" fmla="*/ 0 w 21600"/>
                <a:gd name="T1" fmla="*/ 0 h 21684"/>
                <a:gd name="T2" fmla="*/ 24 w 21600"/>
                <a:gd name="T3" fmla="*/ 24 h 21684"/>
                <a:gd name="T4" fmla="*/ 0 w 21600"/>
                <a:gd name="T5" fmla="*/ 24 h 2168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84"/>
                <a:gd name="T11" fmla="*/ 21600 w 21600"/>
                <a:gd name="T12" fmla="*/ 21684 h 216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84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</a:path>
                <a:path w="21600" h="21684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2B2B29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3200"/>
            </a:p>
          </p:txBody>
        </p:sp>
        <p:sp>
          <p:nvSpPr>
            <p:cNvPr id="9" name="WordArt 380"/>
            <p:cNvSpPr>
              <a:spLocks noChangeArrowheads="1" noChangeShapeType="1" noTextEdit="1"/>
            </p:cNvSpPr>
            <p:nvPr/>
          </p:nvSpPr>
          <p:spPr bwMode="auto">
            <a:xfrm rot="2832808">
              <a:off x="539364" y="4927890"/>
              <a:ext cx="1606471" cy="768350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2453780"/>
                </a:avLst>
              </a:prstTxWarp>
            </a:bodyPr>
            <a:lstStyle/>
            <a:p>
              <a:pPr algn="ctr"/>
              <a:endParaRPr lang="zh-CN" altLang="en-US" sz="933" kern="10" spc="-93" dirty="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文鼎霹靂體" pitchFamily="49" charset="-12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911887" y="5805264"/>
              <a:ext cx="2868025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903141" y="3090018"/>
              <a:ext cx="0" cy="273640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839880" y="5713418"/>
              <a:ext cx="144016" cy="15715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5" name="WordArt 380"/>
            <p:cNvSpPr>
              <a:spLocks noChangeArrowheads="1" noChangeShapeType="1" noTextEdit="1"/>
            </p:cNvSpPr>
            <p:nvPr/>
          </p:nvSpPr>
          <p:spPr bwMode="auto">
            <a:xfrm rot="2337929">
              <a:off x="686226" y="5330198"/>
              <a:ext cx="746520" cy="768350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2983410"/>
                </a:avLst>
              </a:prstTxWarp>
            </a:bodyPr>
            <a:lstStyle/>
            <a:p>
              <a:pPr algn="ctr"/>
              <a:endParaRPr lang="zh-CN" altLang="en-US" sz="533" kern="10" spc="-93" dirty="0">
                <a:ln w="9525">
                  <a:noFill/>
                  <a:round/>
                  <a:headEnd/>
                  <a:tailEnd/>
                </a:ln>
                <a:solidFill>
                  <a:srgbClr val="2B2B2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6" name="WordArt 380"/>
            <p:cNvSpPr>
              <a:spLocks noChangeArrowheads="1" noChangeShapeType="1" noTextEdit="1"/>
            </p:cNvSpPr>
            <p:nvPr/>
          </p:nvSpPr>
          <p:spPr bwMode="auto">
            <a:xfrm rot="2681077">
              <a:off x="773725" y="4522608"/>
              <a:ext cx="2188136" cy="768350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1210249"/>
                </a:avLst>
              </a:prstTxWarp>
            </a:bodyPr>
            <a:lstStyle/>
            <a:p>
              <a:pPr algn="ctr"/>
              <a:endParaRPr lang="zh-CN" altLang="en-US" sz="1600" b="1" kern="10" spc="-93" dirty="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978906" y="1796820"/>
            <a:ext cx="6686351" cy="1056117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0" name="矩形 29"/>
          <p:cNvSpPr/>
          <p:nvPr/>
        </p:nvSpPr>
        <p:spPr>
          <a:xfrm>
            <a:off x="3978906" y="3187712"/>
            <a:ext cx="6686351" cy="1290179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1" name="矩形 30"/>
          <p:cNvSpPr/>
          <p:nvPr/>
        </p:nvSpPr>
        <p:spPr>
          <a:xfrm>
            <a:off x="3978906" y="4801919"/>
            <a:ext cx="6686351" cy="1161702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1526743" y="3715771"/>
            <a:ext cx="2361015" cy="1537432"/>
          </a:xfrm>
          <a:prstGeom prst="straightConnector1">
            <a:avLst/>
          </a:prstGeom>
          <a:ln w="28575">
            <a:solidFill>
              <a:srgbClr val="DFD2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826485" y="5129852"/>
            <a:ext cx="3061273" cy="1161701"/>
          </a:xfrm>
          <a:prstGeom prst="straightConnector1">
            <a:avLst/>
          </a:prstGeom>
          <a:ln w="28575">
            <a:solidFill>
              <a:srgbClr val="2B2B2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E:\PPT\0。图片\PNG\2、win7风格\灰色超全扁平化图标\4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019" y="3503607"/>
            <a:ext cx="514004" cy="51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E:\PPT\0。图片\PNG\2、win7风格\灰色超全扁平化图标\42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35" y="2078728"/>
            <a:ext cx="483597" cy="48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:\PPT\0。图片\PNG\2、win7风格\灰色超全扁平化图标\43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01" y="5086480"/>
            <a:ext cx="521531" cy="52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/>
          <p:cNvSpPr/>
          <p:nvPr/>
        </p:nvSpPr>
        <p:spPr>
          <a:xfrm>
            <a:off x="4847865" y="1985779"/>
            <a:ext cx="60959" cy="678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矩形 44"/>
          <p:cNvSpPr/>
          <p:nvPr/>
        </p:nvSpPr>
        <p:spPr>
          <a:xfrm>
            <a:off x="4847865" y="3402891"/>
            <a:ext cx="60959" cy="678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6" name="矩形 45"/>
          <p:cNvSpPr/>
          <p:nvPr/>
        </p:nvSpPr>
        <p:spPr>
          <a:xfrm>
            <a:off x="4843005" y="4997762"/>
            <a:ext cx="60959" cy="678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7" name="TextBox 46"/>
          <p:cNvSpPr txBox="1"/>
          <p:nvPr/>
        </p:nvSpPr>
        <p:spPr>
          <a:xfrm>
            <a:off x="5039885" y="2078728"/>
            <a:ext cx="5448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输出：我是信科院新生*****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39886" y="3246785"/>
            <a:ext cx="4800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输出：</a:t>
            </a:r>
            <a:r>
              <a: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Hello</a:t>
            </a:r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，我的大学</a:t>
            </a:r>
            <a:endParaRPr lang="en-US" altLang="zh-CN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Hello</a:t>
            </a:r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 </a:t>
            </a:r>
            <a:r>
              <a: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39885" y="5054857"/>
            <a:ext cx="517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输出：三行及以上文本</a:t>
            </a:r>
          </a:p>
        </p:txBody>
      </p:sp>
      <p:sp>
        <p:nvSpPr>
          <p:cNvPr id="35" name="Rectangle 4"/>
          <p:cNvSpPr/>
          <p:nvPr/>
        </p:nvSpPr>
        <p:spPr>
          <a:xfrm>
            <a:off x="3" y="388689"/>
            <a:ext cx="2265004" cy="914568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TextBox 35"/>
          <p:cNvSpPr txBox="1"/>
          <p:nvPr/>
        </p:nvSpPr>
        <p:spPr>
          <a:xfrm>
            <a:off x="24639" y="579233"/>
            <a:ext cx="213137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动手改一改</a:t>
            </a:r>
          </a:p>
        </p:txBody>
      </p:sp>
    </p:spTree>
    <p:extLst>
      <p:ext uri="{BB962C8B-B14F-4D97-AF65-F5344CB8AC3E}">
        <p14:creationId xmlns:p14="http://schemas.microsoft.com/office/powerpoint/2010/main" val="186299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语法笔记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" y="5853270"/>
            <a:ext cx="936345" cy="866794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EF32A171-5923-4D0C-9CB2-CA5C155ABB25}"/>
              </a:ext>
            </a:extLst>
          </p:cNvPr>
          <p:cNvSpPr txBox="1"/>
          <p:nvPr/>
        </p:nvSpPr>
        <p:spPr>
          <a:xfrm>
            <a:off x="6984733" y="1463686"/>
            <a:ext cx="36710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0B0D44-5C9F-46E9-A4D2-9FA73BD3ACD4}"/>
              </a:ext>
            </a:extLst>
          </p:cNvPr>
          <p:cNvSpPr/>
          <p:nvPr/>
        </p:nvSpPr>
        <p:spPr>
          <a:xfrm>
            <a:off x="0" y="1004730"/>
            <a:ext cx="8135888" cy="1847496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59B6C-AFF8-44C4-86B1-72B8817F8BAF}"/>
              </a:ext>
            </a:extLst>
          </p:cNvPr>
          <p:cNvSpPr/>
          <p:nvPr/>
        </p:nvSpPr>
        <p:spPr>
          <a:xfrm>
            <a:off x="8284897" y="19128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4BCDB-CD6B-4896-BB7A-88941D1985AC}"/>
              </a:ext>
            </a:extLst>
          </p:cNvPr>
          <p:cNvSpPr/>
          <p:nvPr/>
        </p:nvSpPr>
        <p:spPr>
          <a:xfrm>
            <a:off x="8534974" y="2176209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A3E1E0-767E-48B6-A6D9-3629678E3D91}"/>
              </a:ext>
            </a:extLst>
          </p:cNvPr>
          <p:cNvSpPr/>
          <p:nvPr/>
        </p:nvSpPr>
        <p:spPr>
          <a:xfrm>
            <a:off x="4074705" y="3112613"/>
            <a:ext cx="8135888" cy="1204484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7F1265E-0ECA-4E69-AACA-7DF09F6EE538}"/>
              </a:ext>
            </a:extLst>
          </p:cNvPr>
          <p:cNvSpPr/>
          <p:nvPr/>
        </p:nvSpPr>
        <p:spPr>
          <a:xfrm>
            <a:off x="3820773" y="3790462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CE2772-A486-4A31-84B5-06B9B99B25FD}"/>
              </a:ext>
            </a:extLst>
          </p:cNvPr>
          <p:cNvSpPr/>
          <p:nvPr/>
        </p:nvSpPr>
        <p:spPr>
          <a:xfrm>
            <a:off x="3599726" y="4461825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0E6D45A9-7A1C-437C-864C-BFAD788D7B17}"/>
              </a:ext>
            </a:extLst>
          </p:cNvPr>
          <p:cNvSpPr/>
          <p:nvPr/>
        </p:nvSpPr>
        <p:spPr>
          <a:xfrm rot="13054176">
            <a:off x="9703531" y="639742"/>
            <a:ext cx="2648891" cy="632959"/>
          </a:xfrm>
          <a:custGeom>
            <a:avLst/>
            <a:gdLst>
              <a:gd name="connsiteX0" fmla="*/ 0 w 6181611"/>
              <a:gd name="connsiteY0" fmla="*/ 0 h 719999"/>
              <a:gd name="connsiteX1" fmla="*/ 6181610 w 6181611"/>
              <a:gd name="connsiteY1" fmla="*/ 0 h 719999"/>
              <a:gd name="connsiteX2" fmla="*/ 6181610 w 6181611"/>
              <a:gd name="connsiteY2" fmla="*/ 719999 h 719999"/>
              <a:gd name="connsiteX3" fmla="*/ 0 w 6181611"/>
              <a:gd name="connsiteY3" fmla="*/ 719999 h 719999"/>
              <a:gd name="connsiteX4" fmla="*/ 0 w 6181611"/>
              <a:gd name="connsiteY4" fmla="*/ 0 h 719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81611" h="719999">
                <a:moveTo>
                  <a:pt x="0" y="0"/>
                </a:moveTo>
                <a:lnTo>
                  <a:pt x="6181610" y="0"/>
                </a:lnTo>
                <a:lnTo>
                  <a:pt x="6181610" y="719999"/>
                </a:lnTo>
                <a:lnTo>
                  <a:pt x="0" y="719999"/>
                </a:lnTo>
                <a:lnTo>
                  <a:pt x="0" y="0"/>
                </a:lnTo>
              </a:path>
            </a:pathLst>
          </a:custGeom>
          <a:solidFill>
            <a:srgbClr val="DB2914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30A028B-DB3B-444D-8B8D-1FDB71CF1DEC}"/>
              </a:ext>
            </a:extLst>
          </p:cNvPr>
          <p:cNvSpPr txBox="1"/>
          <p:nvPr/>
        </p:nvSpPr>
        <p:spPr>
          <a:xfrm rot="2300244">
            <a:off x="9899132" y="793632"/>
            <a:ext cx="25350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程序基本元素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A679D3-461A-407C-B8AD-DB4E0B82C95C}"/>
              </a:ext>
            </a:extLst>
          </p:cNvPr>
          <p:cNvSpPr/>
          <p:nvPr/>
        </p:nvSpPr>
        <p:spPr>
          <a:xfrm>
            <a:off x="-3652" y="4605132"/>
            <a:ext cx="8135888" cy="768084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14FD2E-EF2E-4C66-A1B9-57F922263FDB}"/>
              </a:ext>
            </a:extLst>
          </p:cNvPr>
          <p:cNvSpPr/>
          <p:nvPr/>
        </p:nvSpPr>
        <p:spPr>
          <a:xfrm>
            <a:off x="8281245" y="4825643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41759E-71E5-4272-91FB-7CAC11B7964B}"/>
              </a:ext>
            </a:extLst>
          </p:cNvPr>
          <p:cNvSpPr/>
          <p:nvPr/>
        </p:nvSpPr>
        <p:spPr>
          <a:xfrm>
            <a:off x="8531322" y="5088960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3E2B44E7-DFDE-4EE7-8F50-B0F43D2CF128}"/>
              </a:ext>
            </a:extLst>
          </p:cNvPr>
          <p:cNvSpPr txBox="1"/>
          <p:nvPr/>
        </p:nvSpPr>
        <p:spPr>
          <a:xfrm>
            <a:off x="-3818" y="1079125"/>
            <a:ext cx="8215764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在一个程序单位中，可以包括以下几个部分： 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预处理命令。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#include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命令行。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使用标准命名空间。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using namespace std;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函数。每一个程序必须包括一个或多个函数，其中有且仅有一个主函数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(main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19" name="TextBox 44">
            <a:extLst>
              <a:ext uri="{FF2B5EF4-FFF2-40B4-BE49-F238E27FC236}">
                <a16:creationId xmlns:a16="http://schemas.microsoft.com/office/drawing/2014/main" id="{C431341C-9616-467B-BB00-0CB653276D4A}"/>
              </a:ext>
            </a:extLst>
          </p:cNvPr>
          <p:cNvSpPr txBox="1"/>
          <p:nvPr/>
        </p:nvSpPr>
        <p:spPr>
          <a:xfrm>
            <a:off x="4102954" y="3150998"/>
            <a:ext cx="8215764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一个函数由两部分组成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① 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函数首部。函数名后面必须跟一对圆括号（）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② 函数体。一对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{ }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为函数体的范围。</a:t>
            </a:r>
          </a:p>
        </p:txBody>
      </p:sp>
      <p:sp>
        <p:nvSpPr>
          <p:cNvPr id="20" name="TextBox 45">
            <a:extLst>
              <a:ext uri="{FF2B5EF4-FFF2-40B4-BE49-F238E27FC236}">
                <a16:creationId xmlns:a16="http://schemas.microsoft.com/office/drawing/2014/main" id="{3A8B177C-531A-4C91-9A6E-607A7082C69B}"/>
              </a:ext>
            </a:extLst>
          </p:cNvPr>
          <p:cNvSpPr txBox="1"/>
          <p:nvPr/>
        </p:nvSpPr>
        <p:spPr>
          <a:xfrm>
            <a:off x="-33177" y="4763471"/>
            <a:ext cx="821576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对每一种语句赋予一种特定的功能，语句必须以分号结束。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7D530E-328A-498B-9509-BA193F85F1B9}"/>
              </a:ext>
            </a:extLst>
          </p:cNvPr>
          <p:cNvSpPr/>
          <p:nvPr/>
        </p:nvSpPr>
        <p:spPr>
          <a:xfrm>
            <a:off x="3947988" y="5715240"/>
            <a:ext cx="8135888" cy="992093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9BE60D-873D-4A08-BE2D-B84C46EBB026}"/>
              </a:ext>
            </a:extLst>
          </p:cNvPr>
          <p:cNvSpPr/>
          <p:nvPr/>
        </p:nvSpPr>
        <p:spPr>
          <a:xfrm>
            <a:off x="3694055" y="6180699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480C61-28F2-4B17-B23B-0775EB3FB4C8}"/>
              </a:ext>
            </a:extLst>
          </p:cNvPr>
          <p:cNvSpPr/>
          <p:nvPr/>
        </p:nvSpPr>
        <p:spPr>
          <a:xfrm>
            <a:off x="3473009" y="6444017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DB1F019-0F65-41E4-AC8F-4BD6C18270FB}"/>
              </a:ext>
            </a:extLst>
          </p:cNvPr>
          <p:cNvSpPr txBox="1"/>
          <p:nvPr/>
        </p:nvSpPr>
        <p:spPr>
          <a:xfrm>
            <a:off x="3947989" y="5795975"/>
            <a:ext cx="8215764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为了增强程序的可读性，用“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//”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表示单行注释，即本行有效；而用“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/*……*/”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作注释时有效范围为多行。</a:t>
            </a:r>
          </a:p>
        </p:txBody>
      </p:sp>
    </p:spTree>
    <p:extLst>
      <p:ext uri="{BB962C8B-B14F-4D97-AF65-F5344CB8AC3E}">
        <p14:creationId xmlns:p14="http://schemas.microsoft.com/office/powerpoint/2010/main" val="254147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语法笔记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" y="5853270"/>
            <a:ext cx="936345" cy="866794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EF32A171-5923-4D0C-9CB2-CA5C155ABB25}"/>
              </a:ext>
            </a:extLst>
          </p:cNvPr>
          <p:cNvSpPr txBox="1"/>
          <p:nvPr/>
        </p:nvSpPr>
        <p:spPr>
          <a:xfrm>
            <a:off x="6984733" y="1463686"/>
            <a:ext cx="36710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0B0D44-5C9F-46E9-A4D2-9FA73BD3ACD4}"/>
              </a:ext>
            </a:extLst>
          </p:cNvPr>
          <p:cNvSpPr/>
          <p:nvPr/>
        </p:nvSpPr>
        <p:spPr>
          <a:xfrm>
            <a:off x="0" y="1004731"/>
            <a:ext cx="8135888" cy="2267450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59B6C-AFF8-44C4-86B1-72B8817F8BAF}"/>
              </a:ext>
            </a:extLst>
          </p:cNvPr>
          <p:cNvSpPr/>
          <p:nvPr/>
        </p:nvSpPr>
        <p:spPr>
          <a:xfrm>
            <a:off x="8284897" y="19128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4BCDB-CD6B-4896-BB7A-88941D1985AC}"/>
              </a:ext>
            </a:extLst>
          </p:cNvPr>
          <p:cNvSpPr/>
          <p:nvPr/>
        </p:nvSpPr>
        <p:spPr>
          <a:xfrm>
            <a:off x="8534974" y="2176209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0E6D45A9-7A1C-437C-864C-BFAD788D7B17}"/>
              </a:ext>
            </a:extLst>
          </p:cNvPr>
          <p:cNvSpPr/>
          <p:nvPr/>
        </p:nvSpPr>
        <p:spPr>
          <a:xfrm rot="13054176">
            <a:off x="9703531" y="639742"/>
            <a:ext cx="2648891" cy="632959"/>
          </a:xfrm>
          <a:custGeom>
            <a:avLst/>
            <a:gdLst>
              <a:gd name="connsiteX0" fmla="*/ 0 w 6181611"/>
              <a:gd name="connsiteY0" fmla="*/ 0 h 719999"/>
              <a:gd name="connsiteX1" fmla="*/ 6181610 w 6181611"/>
              <a:gd name="connsiteY1" fmla="*/ 0 h 719999"/>
              <a:gd name="connsiteX2" fmla="*/ 6181610 w 6181611"/>
              <a:gd name="connsiteY2" fmla="*/ 719999 h 719999"/>
              <a:gd name="connsiteX3" fmla="*/ 0 w 6181611"/>
              <a:gd name="connsiteY3" fmla="*/ 719999 h 719999"/>
              <a:gd name="connsiteX4" fmla="*/ 0 w 6181611"/>
              <a:gd name="connsiteY4" fmla="*/ 0 h 719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81611" h="719999">
                <a:moveTo>
                  <a:pt x="0" y="0"/>
                </a:moveTo>
                <a:lnTo>
                  <a:pt x="6181610" y="0"/>
                </a:lnTo>
                <a:lnTo>
                  <a:pt x="6181610" y="719999"/>
                </a:lnTo>
                <a:lnTo>
                  <a:pt x="0" y="719999"/>
                </a:lnTo>
                <a:lnTo>
                  <a:pt x="0" y="0"/>
                </a:lnTo>
              </a:path>
            </a:pathLst>
          </a:custGeom>
          <a:solidFill>
            <a:srgbClr val="DB2914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30A028B-DB3B-444D-8B8D-1FDB71CF1DEC}"/>
              </a:ext>
            </a:extLst>
          </p:cNvPr>
          <p:cNvSpPr txBox="1"/>
          <p:nvPr/>
        </p:nvSpPr>
        <p:spPr>
          <a:xfrm rot="2300244">
            <a:off x="9899132" y="793632"/>
            <a:ext cx="25350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1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程序基本元素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A679D3-461A-407C-B8AD-DB4E0B82C95C}"/>
              </a:ext>
            </a:extLst>
          </p:cNvPr>
          <p:cNvSpPr/>
          <p:nvPr/>
        </p:nvSpPr>
        <p:spPr>
          <a:xfrm>
            <a:off x="-3818" y="4025469"/>
            <a:ext cx="8135888" cy="768084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14FD2E-EF2E-4C66-A1B9-57F922263FDB}"/>
              </a:ext>
            </a:extLst>
          </p:cNvPr>
          <p:cNvSpPr/>
          <p:nvPr/>
        </p:nvSpPr>
        <p:spPr>
          <a:xfrm>
            <a:off x="8281079" y="4245980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41759E-71E5-4272-91FB-7CAC11B7964B}"/>
              </a:ext>
            </a:extLst>
          </p:cNvPr>
          <p:cNvSpPr/>
          <p:nvPr/>
        </p:nvSpPr>
        <p:spPr>
          <a:xfrm>
            <a:off x="8531322" y="4872936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3E2B44E7-DFDE-4EE7-8F50-B0F43D2CF128}"/>
              </a:ext>
            </a:extLst>
          </p:cNvPr>
          <p:cNvSpPr txBox="1"/>
          <p:nvPr/>
        </p:nvSpPr>
        <p:spPr>
          <a:xfrm>
            <a:off x="-3818" y="1079125"/>
            <a:ext cx="821576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输出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①  包含输入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出头文件，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#include&lt;iostream&gt;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②  使用</a:t>
            </a:r>
            <a:r>
              <a:rPr lang="en-US" altLang="zh-CN" sz="2133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cout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&lt;&lt;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，将双引号“ ”中的内容显示在输出窗口。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+mj-ea"/>
              <a:buAutoNum type="circleNumDbPlain" startAt="3"/>
            </a:pPr>
            <a:r>
              <a:rPr lang="en-US" altLang="zh-CN" sz="2133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endl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可控制输出换行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+mj-ea"/>
              <a:buAutoNum type="circleNumDbPlain" startAt="3"/>
            </a:pP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输出多个分量，每个分量之间要用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&lt;&lt;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分隔</a:t>
            </a:r>
            <a:endParaRPr lang="en-US" altLang="zh-CN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+mj-ea"/>
              <a:buAutoNum type="circleNumDbPlain" startAt="3"/>
            </a:pP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‘\n’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是转义字符，常用于控制输出换行</a:t>
            </a:r>
          </a:p>
        </p:txBody>
      </p:sp>
      <p:sp>
        <p:nvSpPr>
          <p:cNvPr id="20" name="TextBox 45">
            <a:extLst>
              <a:ext uri="{FF2B5EF4-FFF2-40B4-BE49-F238E27FC236}">
                <a16:creationId xmlns:a16="http://schemas.microsoft.com/office/drawing/2014/main" id="{3A8B177C-531A-4C91-9A6E-607A7082C69B}"/>
              </a:ext>
            </a:extLst>
          </p:cNvPr>
          <p:cNvSpPr txBox="1"/>
          <p:nvPr/>
        </p:nvSpPr>
        <p:spPr>
          <a:xfrm>
            <a:off x="-33343" y="4183808"/>
            <a:ext cx="821576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文件类型：源码文件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2133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、目标文件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.obj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、可执行文件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.exe</a:t>
            </a:r>
            <a:endParaRPr lang="zh-CN" altLang="en-US" sz="21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7D530E-328A-498B-9509-BA193F85F1B9}"/>
              </a:ext>
            </a:extLst>
          </p:cNvPr>
          <p:cNvSpPr/>
          <p:nvPr/>
        </p:nvSpPr>
        <p:spPr>
          <a:xfrm>
            <a:off x="4056112" y="5418732"/>
            <a:ext cx="8135888" cy="992093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9BE60D-873D-4A08-BE2D-B84C46EBB026}"/>
              </a:ext>
            </a:extLst>
          </p:cNvPr>
          <p:cNvSpPr/>
          <p:nvPr/>
        </p:nvSpPr>
        <p:spPr>
          <a:xfrm>
            <a:off x="3669375" y="5884191"/>
            <a:ext cx="105055" cy="526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480C61-28F2-4B17-B23B-0775EB3FB4C8}"/>
              </a:ext>
            </a:extLst>
          </p:cNvPr>
          <p:cNvSpPr/>
          <p:nvPr/>
        </p:nvSpPr>
        <p:spPr>
          <a:xfrm>
            <a:off x="3473009" y="6444017"/>
            <a:ext cx="60959" cy="26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DB1F019-0F65-41E4-AC8F-4BD6C18270FB}"/>
              </a:ext>
            </a:extLst>
          </p:cNvPr>
          <p:cNvSpPr txBox="1"/>
          <p:nvPr/>
        </p:nvSpPr>
        <p:spPr>
          <a:xfrm>
            <a:off x="4078274" y="5704496"/>
            <a:ext cx="803863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视窗与控件：新建</a:t>
            </a:r>
            <a:r>
              <a:rPr lang="en-US" altLang="zh-CN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打开、保存、编译、运行</a:t>
            </a:r>
          </a:p>
        </p:txBody>
      </p:sp>
    </p:spTree>
    <p:extLst>
      <p:ext uri="{BB962C8B-B14F-4D97-AF65-F5344CB8AC3E}">
        <p14:creationId xmlns:p14="http://schemas.microsoft.com/office/powerpoint/2010/main" val="47380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040"/>
                </a:solidFill>
              </a:rPr>
              <a:t>课堂示例</a:t>
            </a:r>
            <a:r>
              <a:rPr lang="en-US" altLang="zh-CN" b="1" dirty="0">
                <a:solidFill>
                  <a:srgbClr val="404040"/>
                </a:solidFill>
              </a:rPr>
              <a:t>2</a:t>
            </a:r>
            <a:r>
              <a:rPr lang="zh-CN" altLang="en-US" b="1" dirty="0">
                <a:solidFill>
                  <a:srgbClr val="404040"/>
                </a:solidFill>
              </a:rPr>
              <a:t>：计算</a:t>
            </a:r>
            <a:r>
              <a:rPr lang="en-US" altLang="zh-CN" b="1" dirty="0" err="1">
                <a:solidFill>
                  <a:srgbClr val="404040"/>
                </a:solidFill>
              </a:rPr>
              <a:t>a+b</a:t>
            </a:r>
            <a:endParaRPr lang="zh-CN" altLang="en-US" b="1" dirty="0">
              <a:solidFill>
                <a:srgbClr val="40404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66" y="78523"/>
            <a:ext cx="936345" cy="866794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EF101684-C9DB-434D-B204-B523218F1CB5}"/>
              </a:ext>
            </a:extLst>
          </p:cNvPr>
          <p:cNvSpPr/>
          <p:nvPr/>
        </p:nvSpPr>
        <p:spPr>
          <a:xfrm>
            <a:off x="6960096" y="721081"/>
            <a:ext cx="3695733" cy="914568"/>
          </a:xfrm>
          <a:prstGeom prst="rect">
            <a:avLst/>
          </a:prstGeom>
          <a:solidFill>
            <a:srgbClr val="2B2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EF32A171-5923-4D0C-9CB2-CA5C155ABB25}"/>
              </a:ext>
            </a:extLst>
          </p:cNvPr>
          <p:cNvSpPr txBox="1"/>
          <p:nvPr/>
        </p:nvSpPr>
        <p:spPr>
          <a:xfrm>
            <a:off x="6984733" y="911626"/>
            <a:ext cx="36710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6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程序基本结构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0701AB-63D5-4689-9275-881094123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89"/>
          <a:stretch/>
        </p:blipFill>
        <p:spPr>
          <a:xfrm>
            <a:off x="0" y="1772817"/>
            <a:ext cx="12192000" cy="500666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1925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4ACAAC5-81E8-44E0-ADFF-E6CD956FE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188640"/>
            <a:ext cx="482285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b="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顺序结构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：最常见、最简单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C4B06EA-8CF2-4C45-97D3-0D9FA5BB3184}"/>
              </a:ext>
            </a:extLst>
          </p:cNvPr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noFill/>
          <a:ln w="38100" cap="flat" cmpd="sng" algn="ctr">
            <a:solidFill>
              <a:srgbClr val="738AC8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F091D64-3670-4D9C-9C09-89ECF3F31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5" t="16784" b="5486"/>
          <a:stretch/>
        </p:blipFill>
        <p:spPr>
          <a:xfrm>
            <a:off x="8400256" y="1089838"/>
            <a:ext cx="2926573" cy="4742121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6863ACC0-2D9F-4753-A3A2-AE0DC6CC0722}"/>
              </a:ext>
            </a:extLst>
          </p:cNvPr>
          <p:cNvSpPr/>
          <p:nvPr/>
        </p:nvSpPr>
        <p:spPr>
          <a:xfrm>
            <a:off x="376607" y="5422606"/>
            <a:ext cx="994993" cy="81870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D8038FA-F87B-4DBC-B7E3-733E417A8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060262"/>
            <a:ext cx="10264462" cy="543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3" eaLnBrk="0" hangingPunct="0">
              <a:lnSpc>
                <a:spcPct val="18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一般而言，顺序结构程序涉及如下三个基本操作：</a:t>
            </a:r>
            <a:endParaRPr kumimoji="1" lang="en-US" altLang="zh-CN" sz="2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lvl="4" eaLnBrk="0" hangingPunct="0">
              <a:lnSpc>
                <a:spcPct val="18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输入数据</a:t>
            </a:r>
            <a:endParaRPr kumimoji="1" lang="en-US" altLang="zh-CN" sz="2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66785" lvl="5" eaLnBrk="0" hangingPunct="0">
              <a:lnSpc>
                <a:spcPct val="18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先声明变量，分配内存单元</a:t>
            </a:r>
          </a:p>
          <a:p>
            <a:pPr marL="457200" lvl="4" eaLnBrk="0" hangingPunct="0">
              <a:lnSpc>
                <a:spcPct val="18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处理数据</a:t>
            </a:r>
            <a:endParaRPr kumimoji="1"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914400" lvl="5" eaLnBrk="0" hangingPunct="0">
              <a:lnSpc>
                <a:spcPct val="18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通常对应赋值运算、算术运算等</a:t>
            </a:r>
          </a:p>
          <a:p>
            <a:pPr marL="457200" lvl="4" eaLnBrk="0" hangingPunct="0">
              <a:lnSpc>
                <a:spcPct val="18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输出数据</a:t>
            </a:r>
            <a:endParaRPr kumimoji="1"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18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顺序结构的特点</a:t>
            </a:r>
            <a:endParaRPr kumimoji="1"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457200" lvl="4" eaLnBrk="0" hangingPunct="0">
              <a:lnSpc>
                <a:spcPct val="18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 只要按照解决问题的顺序写出相应的语句就行</a:t>
            </a:r>
            <a:endParaRPr kumimoji="1"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457200" lvl="4" eaLnBrk="0" hangingPunct="0">
              <a:lnSpc>
                <a:spcPct val="18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 执行顺序是自上而下，依次按顺序执行</a:t>
            </a:r>
          </a:p>
        </p:txBody>
      </p:sp>
    </p:spTree>
    <p:extLst>
      <p:ext uri="{BB962C8B-B14F-4D97-AF65-F5344CB8AC3E}">
        <p14:creationId xmlns:p14="http://schemas.microsoft.com/office/powerpoint/2010/main" val="364846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6388A13-F0B2-4EE1-8B6C-9974953F72A6"/>
  <p:tag name="ISPRING_SCORM_RATE_SLIDES" val="1"/>
  <p:tag name="ISPRING_SCORM_PASSING_SCORE" val="100.0000000000"/>
  <p:tag name="ISPRINGONLINEFOLDERID" val="0"/>
  <p:tag name="ISPRINGONLINEFOLDERPATH" val="内容列表"/>
  <p:tag name="ISPRINGCLOUDFOLDERID" val="0"/>
  <p:tag name="ISPRINGCLOUDFOLDERPATH" val="资源库"/>
  <p:tag name="ISPRING_UUID" val="{184EA126-CB7D-4B2F-906D-51E2C0E782B9}"/>
  <p:tag name="ISPRING_RESOURCE_FOLDER" val="E:\PPT design\2. 觅知网\3. PPT模板\工作总结\2019年终总结PPT-03\"/>
  <p:tag name="ISPRING_PRESENTATION_PATH" val="E:\PPT design\2. 觅知网\3. PPT模板\工作总结\2019年终总结PPT-03.pptx"/>
  <p:tag name="ISPRING_PROJECT_FOLDER_UPDATED" val="1"/>
  <p:tag name="ISPRING_RESOURCE_PATHS_HASH_PRESENTER" val="360b846478c2772451636edb38f323d7dc159"/>
  <p:tag name="ISPRING_PLAYERS_CUSTOMIZATION" val="UEsDBBQAAgAIAGizek1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Bos3pNCf5wTAkDAAC1CgAAJwAAAHVuaXZlcnNhbC9mbGFzaF9wdWJsaXNoaW5nX3NldHRpbmdzLnhtbNVW3VIaMRS+5yky6XgpixarZRacjsDUUYER2uqVEzYHNmM22W6yIF71afpgfZKebARhtM6qdablBnJ+vvOdnxwSHt4kkswgM0KrJt2p1igBFWku1LRJv4y62weUGMsUZ1IraFKlKTlsVcI0H0th4iFYi6aGIIwyjdQ2aWxt2giC+XxeFSbNnFbL3CK+qUY6CdIMDCgLWZBKtsAvu0jB0FalQkjoRWea5xKI4EhBCceOya5kJqaBNxuz6Hqa6VzxIy11RrLpuEnf1YrP0sZDtUUCyiVnWih0YttgnAvHh8mhuAUSg5jGSHy/TslccBs36W7doaB18BClwPY5MIdypDEZZe/gE7CMM8v80cezcGPNUuBFfKFYIqIRaojLv0nbo6vPl4PO+elx7+Rq1O+fjo4HnkThE2zihMFmoBAJ6TyLYBUnZNayKEbe6DNh0kAYrIuWZhOtNsi5MxlribUvvHAekjHwHktgrRvDa6G6aLlDyQQTkYsm/ZQJJikRlkkRrZxNPjZW2KL/3XVLglg4Z0DOhvQ+vK9OFLPMwDqtpca4mketbzqXnCx0TqS4BmI1wfzzBH/FQNabQyaZTgopjo8lRgqMOBMwB35Y1PQO8E+BLjFEkqMnTm4qwfoI33NxS8Yw0RniApvhjKNcGI9ffRZwyoy5B2VLjlvD0+N25+q41+5cbLkEGZ8xFT0THBsOSWrfAp9h7kpjCCk1VnMNAisTsdxA0R8ueGFWJs3SsWM2K5ruGlmAYrsF8vGYqIhwNIXKoSxgxBTRSi4Ii/AKGTdCM6FzgxI/LB7avIigdyVCFVSneIMwWMYhK4NW29l9X9/7sH/wsVENfv34uf2k091aGUjmovm9cvTkYlktl4d3LgzcLnh8Ndgs/zc3w+C887VMXXudi1GpbnaGpeD6Zaz6J2Wszv0qG6ytsVIUcA9N/dLDTSRFIizwvzliLxiTV/2D+Bl7mzF5w5xfczX+m5T9afUY2Xh9hMGjzyOnSYQSCRbCbcTVm6q1V6/he+ZRVaWCaJtPzVblN1BLAwQUAAIACABos3pNgtVZ17oCAABVCgAAIQAAAHVuaXZlcnNhbC9mbGFzaF9za2luX3NldHRpbmdzLnhtbJVWbW/iMAz+fr8Ccd/Xe9t2kzKkjWPSpN1tuk18T1vTRqRJlbjs+PeXtAlNgEKHNYnYz2M7jm1G9JqJ2afJhGSSS/UKiEwU2mq8bsLy22naIEpxkUmBIPBCSFVRPp19/tJ+SNIiz7HkBpThPLSfM5wVzaAP8/3ByhiKi3F5bWWIkMmqpmL7JAt5kdJsXSjZiNzQrh+sDNHKbQ2KM7G2F7+5ni8GA3Cm8RGhinJa/LQyjlIr0BpsSlcLK2dZnKbAfaTTr7LH6UNd3lgZSdswzbCl3X21MkSraQFxkU9nZx7GeP8wAeEfGui3KyuDUE63oD7kXNZNHRNOt2+tZGELGnNOP+KOwyXNzfidbcQdwV7IBjr7Cq48P35ZCUDuazj3xI6rkvzF1nVvIdhHTznMUDVAEn/qbLqU788NmvmA2YpybQChqge9mKRfaKO9m1jX4/7COxN56MtpeshS8qaCeZdw4C7W9/j5/L7dFaHTnS7IUMHGKYMUe2WP/GPqeoAMlD3ylbMcngXfHmawb+pI/pHvqXvO0/U3VhDUHHNn9SdvtZGe7OjqIFWn8JhK5jDTNp03VoF9N5K0ui6l5CAnIuiGFRSZFL8tLt22l9Ek2TO4XjveWQQZcjjWcG2OZk2H5WrPcT86a9yQ3c9Cf7nuPEGzxW+nFJFmZWV+lvR04nhmTExhpslxht2TBg7qUaxkwGljD5Eqqtag3qTkY8MIiaDHupfdcA3BSRLUgCTHq0yck2PlF02VglqYV2OgfZVjZQcsWVFy84dLBu+Q7zEGrB0VS+NPULbry0DhmgCoykrftd2hs1QNR8ZhA374A0V75aG7EW26dKjh7vAJVhi2nNOM6km3K/peiXdIoD+CX5q0Isd7lhFtjzTV7c2iyfdruM8lWsx+ndnmCzdZe3a9FDk29sMKGqX9d/I/UEsDBBQAAgAIAGizek141iYJ3gIAAMYJAAAmAAAAdW5pdmVyc2FsL2h0bWxfcHVibGlzaGluZ19zZXR0aW5ncy54bWzNVsFOGzEQvecrLFccyQKlhUaboIoEgaAkImkLJzRZO1kLr721vQnh1K/ph/VLOl6TkAgaLQiq5pLseObNezPj2cQHt5kkE26s0KpJt+tblHCVaCbUuEm/Do429ymxDhQDqRVvUqUpOWjV4rwYSmHTPncOXS1BGGUbuWvS1Lm8EUXT6bQubG78qZaFQ3xbT3QW5YZbrhw3US5hhl9ulnNLW7UaIXEwfdGskJwIhhSU8OxAHrtM0ih4DSG5GRtdKHaopTbEjIdN+m6r/Mx9AlJbZFx5bbaFRm92DWBMeDog++KOk5SLcYq893YpmQrm0ibd2fUo6B09RimxgwTwKIcatSh3D59xBwwchMeQz/FbZ+eGYGIzBZlIBnhCvPwmbQ+uj696nYuzk/PT60G3ezY46QUSZUy0ihNHq4liJKQLk/BFnhicgyRF3hgzAml5HC2b5m4jrVbI+Wcy1BJLX0ZRMkKmctakn40ASYlwIEWyOHVgxtwdCYkafOx2faQcfQAMepMUjOXLieYn1lcxaX3XhWRkpgsixQ0nThNUVGT4K+VkudxkZHRWWiVYR6wUjJOJ4FPODsoq3QP+LdEVpsgKjMRRzCV3IcOPQtyRIR9pg7gcJji0aBc24NefBZyDtQ+gMOe40T87aXeuT87bncsNLxDYBFTyTHBsIc9y9xb4gNqVxhRSaqzmEgRWJoHC8rI/TLDSrYrMyrlTmJRN940sQbHdAvkETDxIcLSEKnhVwAQU0UrOCCR4KawfoYnQhUVLGJYAbV9EMIQSoUqqY1xQmMwwbqqgbW3vvN/98HFv/1OjHv3++WtzbdD9ouhJ8NnCpjhcuyoW6+LxnYsjf0OfvuzOFP/qrvcuOt+qVOq8czmo1J9OvxJct4pX97SK10VYTr2lxVSJAm6WcVhjuFukyITj7DWH5gWNX7/lw1i8UuPfUMXa8f1/RYSnxUt95S0eR0/+zaihffW/V6v2B1BLAwQUAAIACABos3pNZqBZ5psBAAAfBgAAHwAAAHVuaXZlcnNhbC9odG1sX3NraW5fc2V0dGluZ3MuanONlMtuwjAQRfd8ReRuK9QXULqrWpAqsahUdlUXJgwhwrEj20mhiH9vJrxsZ9Li2cQ3x3fsSTzbTlQNFrPoKdrWz/X83Z/XGqBmdQHXvi5a9Ax1ZkQ6h2magUglsAApj0tP8u5MUMZM1qazzQfaGsePKXyz4MK4eE5YaEIz1OKSAL8JbU0t/jmJHedc+zM5hZ4V1irZjZW0IG1XKp3xmmFXN/VwjxjAqgS9R8f1INAFj8EzvR9jtJFnx94Aw+VileVcbiYqUd0Zj1eJVoWc7+nBGMOll5scdPXJV4ezDAcvI89OpMa+WcjCxKNHjHYy12AMHPL2RxgkLPgMhOPbrGaAesa9IcYfdJma1B7p51sMl855Ao0qNbdQFbTyupSzsLZ74q6P4RGCb0BfYqXyIm9wzR8o1yrBijTQZs1PqFB8nsqk7Z84cbhZtG2r3vmgD68YzLtCKrhCS+r6ZW29IwQNAVqvLR3zmiDvhLITlCiJHIrQqG5V0n3Ehn0E558R49byeJlV7aFqjlUZuF6Bniolqt1//bfPMFdn9wtQSwMEFAACAAgAaLN6TR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Gizek2w7V1XbgAAAHYAAAAcAAAAdW5pdmVyc2FsL2xvY2FsX3NldHRpbmdzLnhtbA3MPQ7CMAxA4b2nsLyXn42haTc2EBLlAFZjUCTHRomF4PZ4e8OnNy3fKvDh1otpwuPugMC6WS76SvhYz+MJoTtpJjHlhGoIyzxMYhvJnd0DdngL/bitXCOcr1RD3hp3ViePM4xwieezcMb9PPwBUEsDBBQAAgAIAIOZ9U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Gizek0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Gmzek2/47Z2PQ0AAFoiAAAXAAAAdW5pdmVyc2FsL3VuaXZlcnNhbC5wbmftmmlYk9e2gD+MJadHELGDoJhYB7BXAZlEJIPUCUTEak8ryKRBEAOCRsZMeDktraCpWg2DEjxVOFpmMhAgCbZCoIQkB2qCRAhHIJEhBAhJCCHJ/WJPz3PPj/v3/sqPfMlez37X2t/aa+218jz7u5Mnjjr+eeOfAQBwDAs9dAoAVkcAAOTqn+xBCfXDACn4ZYc7dfQzoE7oNgkOVieHRIQAQCNlzcq598Dx+xmhUTgAWPuL9WPHT/97IgB8og47FPJFTpxqmFe0PdfEnz/4nnPIex+FTHzs7L/njLjjwLm+1R90zt0JX/3B/Gfet9c4/hbK/mJlzcrp2ci5yNJ69XNR1FnjVEXp7KRJuDjdOJeQRNP++FNrdXY16vRfNMI+hciDRriqMRvV8vY87ZQkWN0OAZeSwZC4dBcXClq6daLqAnc4YS4kxgWUV3YWU2rQrAJ3yxIf/aYYlABpSQ/Gs8Tjcos5+4GddcpLVU5PTPNd91XggN662Tt3/s3hB38CB+Ip3tiO3K3grwNsF+vUoc53Yq8j4DM/y+cdUORs1RH7TrXq/GrweXHDNivSZkNsiA2xITbEhtgQG2JDbIgNsSE2xIbYEBtiQ2yIDbEh/+8ITPtKRNIpOos2BHrHc9sN8xQyQTP18iePZCaWmc7EMQNVUHAmkcmnT+YssEtUcLlpNht+7XWwRuiLNdBnleeZlp/5Jh/YokFENis80Iaw14PVl5jZzGCVE0giuUud3qhXcDMNcwufLO9HpfchRKoSM0oRwBGZaVu6CrgWk5rvSJhKahswP5gOj1/ur/VPU2+SL3X1KVF6duDyBu7c1+X1JO1PLO7Cvfp2n4e9pc/p2tdqeYJMOjFYKWtPwnJFBIVffcRZE7d++lH9bX5OcZvCuCzlkf7xvFN10YxZ8ZhI9QUA2CWunNNld3cCil4Kea2uLfXwxDsqGJwOn4hiKFLq/PTVLB2tLCkQqYlqPAv6t5TlERbPpAoccmg5ToMszj9UE5S6MRLKC1NhdN1dqlwpl68oqiEefnsa44rmZ9vUMLe5sgnF2O5gTW2KJtMH4uyXRuTG7g2L30aZd+EryokPtSLpwnG5l/6MAl4Xbpb5THPH80E/ieQrlaqj6OXPV0gLZY+J8mO9MXdzb8INhc98YD/snWKHGnHPgrofFEgN+6CPUipqg0ZPQOm4pOe6A5mSTJr2Cjd3hAVZhxMjITs0BlLCOftuBaNMlFyJ5SRhxRf6AuOdpgU/uv51sOIjX6lD1XXqhFja/ZTiY2xAoffKZzTLedzfKntk+w6qTiXftQMyNiscJhaJ44wwI/feffZeTXQ1Ef15MfSJY55Xv/nBJdMXRm6BG07MQc4hX5S6p4va3Y3Sy/YbFGOkPVhUfPJ1QUfXRnrJ88IA0Zl4J78tjWhsopk0w0AuBlydwgiUmsw8KQE7lyiDyaw21//LpnFmETkecMzIs9rEpWbQxtT4G/OV9BDR4SEarhYy6J+GJd3hmcLIvtCp6VR7L29OFlaciM7fQ1NDYV1l5Kjp4xp5wM4rb7Hjr/ktakJ2mjyo3zi/vh8DAcRpXi9bFMaSmSfKhF2euJsK34d0i8e3oHqf/6WeLG4NgP7qN5zfI7sX12YRhdylm8+Jx83vNKjK0gllj9/htbpkFW1nV0H/N4gNKWQhY23CAP3CiTX7/UUOJQLO9n7O7pYa9ouk4JMMTnXPYub7wsGRgUSsIp7KKs7k3U7BxvbqUFvxfO4RIbHYKEwWrwbysX7yX6rVm+qj8mDMfl/pTN2YFm9dnnP1PuYIZkDYGK/GtIgqexy+dVvug2nc4wJHY3TQ5pguhMgvpyGuPNdT0tHtcEww7VsQjU3AOv5NwA9oaYhNkjRvLi65fkPla7xeVNvGPXIit9jQSuhmIhghdw8GTu1nck1jqwAxlptN2qSX4C/14xpB/ydR5sr3YhA70158eqtWP0jHzUiNLgrg2uZiWBPP/3wUdWJmmIGCiRBSnKH3TMF27JDDFzUpuCz+lGzT8zq7ewFyHeMsxG1AOdZo913u8Gl4NaqrBmcay6ClBe3NwNUtkhCJ5s+NC1QeIYONmZah3AFgWGjQ/qyBtHNUF1A4yg8qugFmnOilpiMUWRW1hj4KdvNkYISwNWmI8DqyLTzPC3RTdmlaKfE1k3FzmuTTDNfoE6tEmkCa2ptapj1BG8tX+eKrERt6S/WB34GetPu3J73nsh7rMb6WdZfJ1ctZQ8vGRm3tBAC8ZaI7yH+nCxslwXJW1SRGuMTFIjUHfy7lcvXDNOdmkqb308CGYdSJO/fZvdFZwRk+EFcZkzRXKlgMyPAxtuuy7U9W1SoxbYIRxIgA9yxX1Z+n/gSMkgLam8E8SkQwn8TpkN0eoYSXkV+JWKaSVOp7QOXAfgDNJyGn8/GMgItNyO9pdrcyFbqNMy1YvOTCkiykIipr6CnPPfc+0t0TR2XMzMgvFdpHSBYTPf2MSIgHVnwRvY9eIefneLIke1EnwTSFojobtbDyrFumvOusbRw41d/SVFVN6YleC+THUeZlV5OQRoguU8cnVNhHdLG42loZ1359fx5T8mqDzO5OwIG7XjI2JUpXQhfEMnvriagL4sQa5ZU+Hnkt/wloutTT6cOxkMnrkVdSOfyqhxhe3KgqVM3f0cermZzENN2HAJVfLaPmHyUhcRloqBrj+I2g1NmPiD+JhpowaFF0ZNPmnWeSq2uMj2pCvjbtCNYziA+2g+8WdVmXyUzTpQsdgvwvNrHgS4Mj8Yl4xa8S0GhX3gwUTIfFyv/cxLE7injJ4qJPVK8dIN5FpC2dTOFgHnY2rZ1i8ULP2X+gILnLwiO+pBVYalVR27ENF1B14TjFwr0A0yOJzs26j7sDZRwdXqcRV/Zkofkz0qxYWe/VJDAqzovH0X/EPp5quLmDZ+hLv4xamftF2q4fwQfGG4ekb3w7yvuNV8I03ti85ZIaawwxeOiuT5OQMr8ISUcHuA6p6zYscA59YI+qDmJROZ6SPglSxpz374XftRpn6TDDhRfMKLgU12zmxnqV2lFL0x33pamVTTVKfSM0QlL5G6Qz52Te6Gm3s+rGFOVgvb7E1cWgRFtyxXw4mRAcGf1xTmwe2ivFfAEt12GaYj8G8k+AuX5akHdrc4MaGtHVWpNkkeFmcaM8JGZCvGOXniHBhUYrvJpfD1FUpVvHPilwx33TFy3NargYW0aPuSROfPhScwAsPLClD/kSfOpQkG4aOV6NNqW47QxLGqGvHSX3G32iti2msLV6MHe91gAH6jO3kJ9F8RshOnDnkEXnkGZChZfoVT3+4Tlf4ebFqOmg3ze4rU+26dksNIJpbBFUdiPQmpjizL3iIbVrRvQ0jOriHzWNCLFGMPrfEXyXPePueMtN00wzzSiyecbhvqNw4gs/P+pZk1nPU34bb1mWznMW1k2acrpXMMwjdQOL/zpPOApjz+n0x/sVCabB0U6HVQKEUZ7hVwAMSBN+JZC6s9iuh84QHXc++C8k/GxKaZsgS0WjsI8nL+8PT6yqJw6W5yqCSkV66liNNtU7LFqkZkNCe80zJdAb/3GWpPvq97xyurGirSdzDAM08zUsSh5p+QVuztD0xpt9YT9oFp9cXxVHHdnlBGY+X4C+pKEklmWlEo18MPmlj9Qe9bHvzjLp5eGjE4es9X4UrPfNeipvZYJhd5sH9kfpbomRMqHG2oxk+Weg4aKDG7ePZk7+/tbvTzbagWHHIVQd/r10pIJ6HKx63lj1sDY7uE5uwc8oywcK+wkIYsr3+dIn+l8Pgrmz4zHfHqiUtRIeH85bayUvDR/dgXRyWjcWknKwooiOxhuff3/te6RO4+qfy+3fYlcfrr5XCGZ6eCjFETjAMqT5K1/Lx9lhoudfRiuia+UXr1W5OB3btBDz2PRKFl/hB3oGnqhWY98sPFB6Oq6fa12My/2WNU/7DXEkLxUABs0bR7FUHfldPbZvTrFEWi1j3lmePNJANmtoaGRHhUg/oDzSwAMbybjgdUpDaMHqdi/OV7Dz5K/mw3P+iv3IDmg5nz6G76/eojKC6xhCLDSGWPu5gbJZ4+m32XKi/mbI7baVFSWaZ1Clkzc5decOmZf46K6QVeZkLnMAP/GJF/HYeA0etg25FwB2g51wsTwyroi9aqtKL2Hz+peelkv3qfSu5xFv2beEyMTHkxz9SFHBth5BucSu/XKdR/sL8qlm4dHWL52B/F3ZKn0gW3RFHUC7gnsEr+rKEeNWtgZPfGd8WU/6CBp2n4I2L2VVmK6C3TEiVgNhYd32sdVX1Iy1bn2o2LeFT31gmU9pLvE/B6G/Nv/TiZyj+WchnOuT4EvdLbiASHEFsQqm8tpxPNwJOZsmt0Bv/F8dP2uDd9z4+1bxk8v88BGyxbTP+Y9bDh40wnqPP645sA0imhNqaYvQOlec1BWmEKkqe1YMb3+k/H5RwjOJkGgyXBMnmlem4y2tudqpv8RY/0eMRvfldBcXrahFfX0WO+2q7VWX/oHZYiXCDp84VPdZwn//D1BLAwQUAAIACABps3pN0iigUkoAAABrAAAAGwAAAHVuaXZlcnNhbC91bml2ZXJzYWwucG5nLnhtbLOxr8jNUShLLSrOzM+zVTLUM1Cyt+PlsikoSi3LTC1XqACKGekZQICSQiUqtzwzpSQDKGRgbo4QzEjNTM8osVWyMLCAC+oDzQQAUEsBAgAAFAACAAgAaLN6TVp/uZk6BAAA4Q4AAB0AAAAAAAAAAQAAAAAAAAAAAHVuaXZlcnNhbC9jb21tb25fbWVzc2FnZXMubG5nUEsBAgAAFAACAAgAaLN6TQn+cEwJAwAAtQoAACcAAAAAAAAAAQAAAAAAdQQAAHVuaXZlcnNhbC9mbGFzaF9wdWJsaXNoaW5nX3NldHRpbmdzLnhtbFBLAQIAABQAAgAIAGizek2C1VnXugIAAFUKAAAhAAAAAAAAAAEAAAAAAMMHAAB1bml2ZXJzYWwvZmxhc2hfc2tpbl9zZXR0aW5ncy54bWxQSwECAAAUAAIACABos3pNeNYmCd4CAADGCQAAJgAAAAAAAAABAAAAAAC8CgAAdW5pdmVyc2FsL2h0bWxfcHVibGlzaGluZ19zZXR0aW5ncy54bWxQSwECAAAUAAIACABos3pNZqBZ5psBAAAfBgAAHwAAAAAAAAABAAAAAADeDQAAdW5pdmVyc2FsL2h0bWxfc2tpbl9zZXR0aW5ncy5qc1BLAQIAABQAAgAIAGizek0a2uo7qgAAAB8BAAAaAAAAAAAAAAEAAAAAALYPAAB1bml2ZXJzYWwvaTE4bl9wcmVzZXRzLnhtbFBLAQIAABQAAgAIAGizek2w7V1XbgAAAHYAAAAcAAAAAAAAAAEAAAAAAJgQAAB1bml2ZXJzYWwvbG9jYWxfc2V0dGluZ3MueG1sUEsBAgAAFAACAAgAg5n1RM6CCTfsAgAAiAgAABQAAAAAAAAAAQAAAAAAQBEAAHVuaXZlcnNhbC9wbGF5ZXIueG1sUEsBAgAAFAACAAgAaLN6TRep4UFvAQAA+wIAACkAAAAAAAAAAQAAAAAAXhQAAHVuaXZlcnNhbC9za2luX2N1c3RvbWl6YXRpb25fc2V0dGluZ3MueG1sUEsBAgAAFAACAAgAabN6Tb/jtnY9DQAAWiIAABcAAAAAAAAAAAAAAAAAFBYAAHVuaXZlcnNhbC91bml2ZXJzYWwucG5nUEsBAgAAFAACAAgAabN6TdIooFJKAAAAawAAABsAAAAAAAAAAQAAAAAAhiMAAHVuaXZlcnNhbC91bml2ZXJzYWwucG5nLnhtbFBLBQYAAAAACwALAEkDAAAJJA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2019年终总结PPT-03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224AC"/>
      </a:dk2>
      <a:lt2>
        <a:srgbClr val="EEECE1"/>
      </a:lt2>
      <a:accent1>
        <a:srgbClr val="EA0000"/>
      </a:accent1>
      <a:accent2>
        <a:srgbClr val="293B87"/>
      </a:accent2>
      <a:accent3>
        <a:srgbClr val="3064D8"/>
      </a:accent3>
      <a:accent4>
        <a:srgbClr val="7F7F7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D5D8C0"/>
      </a:accent1>
      <a:accent2>
        <a:srgbClr val="818376"/>
      </a:accent2>
      <a:accent3>
        <a:srgbClr val="7C746D"/>
      </a:accent3>
      <a:accent4>
        <a:srgbClr val="64554F"/>
      </a:accent4>
      <a:accent5>
        <a:srgbClr val="3D4750"/>
      </a:accent5>
      <a:accent6>
        <a:srgbClr val="1F212D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6534</TotalTime>
  <Words>1493</Words>
  <Application>Microsoft Office PowerPoint</Application>
  <PresentationFormat>宽屏</PresentationFormat>
  <Paragraphs>171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宋体</vt:lpstr>
      <vt:lpstr>微软雅黑</vt:lpstr>
      <vt:lpstr>Arial</vt:lpstr>
      <vt:lpstr>Calibri</vt:lpstr>
      <vt:lpstr>Consolas</vt:lpstr>
      <vt:lpstr>Wingdings</vt:lpstr>
      <vt:lpstr>Office 主题</vt:lpstr>
      <vt:lpstr>主题5</vt:lpstr>
      <vt:lpstr>PowerPoint 演示文稿</vt:lpstr>
      <vt:lpstr>PowerPoint 演示文稿</vt:lpstr>
      <vt:lpstr>课堂示例1：让计算机说出来 </vt:lpstr>
      <vt:lpstr>CPP程序的处理过程</vt:lpstr>
      <vt:lpstr>PowerPoint 演示文稿</vt:lpstr>
      <vt:lpstr>语法笔记</vt:lpstr>
      <vt:lpstr>语法笔记</vt:lpstr>
      <vt:lpstr>课堂示例2：计算a+b</vt:lpstr>
      <vt:lpstr>PowerPoint 演示文稿</vt:lpstr>
      <vt:lpstr>语法笔记</vt:lpstr>
      <vt:lpstr>语法笔记</vt:lpstr>
      <vt:lpstr>CG系统作业规则</vt:lpstr>
      <vt:lpstr>CG系统作业规则</vt:lpstr>
      <vt:lpstr>CG系统作业自查</vt:lpstr>
      <vt:lpstr>CG系统作业规则</vt:lpstr>
      <vt:lpstr>PowerPoint 演示文稿</vt:lpstr>
      <vt:lpstr>PowerPoint 演示文稿</vt:lpstr>
      <vt:lpstr>代码与数据要一致</vt:lpstr>
      <vt:lpstr>动动手</vt:lpstr>
      <vt:lpstr>PowerPoint 演示文稿</vt:lpstr>
      <vt:lpstr>CG系统作业自查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2019年终总结PPT</dc:title>
  <dc:creator>李培俊</dc:creator>
  <cp:lastModifiedBy>liu</cp:lastModifiedBy>
  <cp:revision>325</cp:revision>
  <dcterms:created xsi:type="dcterms:W3CDTF">2015-12-11T17:46:17Z</dcterms:created>
  <dcterms:modified xsi:type="dcterms:W3CDTF">2024-09-18T13:06:59Z</dcterms:modified>
</cp:coreProperties>
</file>